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9"/>
  </p:notesMasterIdLst>
  <p:sldIdLst>
    <p:sldId id="256" r:id="rId2"/>
    <p:sldId id="258" r:id="rId3"/>
    <p:sldId id="259"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383" r:id="rId23"/>
    <p:sldId id="384" r:id="rId24"/>
    <p:sldId id="387" r:id="rId25"/>
    <p:sldId id="386" r:id="rId26"/>
    <p:sldId id="385" r:id="rId27"/>
    <p:sldId id="388" r:id="rId28"/>
    <p:sldId id="390" r:id="rId29"/>
    <p:sldId id="391" r:id="rId30"/>
    <p:sldId id="392" r:id="rId31"/>
    <p:sldId id="395" r:id="rId32"/>
    <p:sldId id="396" r:id="rId33"/>
    <p:sldId id="389" r:id="rId34"/>
    <p:sldId id="397" r:id="rId35"/>
    <p:sldId id="399" r:id="rId36"/>
    <p:sldId id="398" r:id="rId37"/>
    <p:sldId id="394" r:id="rId38"/>
    <p:sldId id="393" r:id="rId39"/>
    <p:sldId id="400" r:id="rId40"/>
    <p:sldId id="587" r:id="rId41"/>
    <p:sldId id="588" r:id="rId42"/>
    <p:sldId id="591" r:id="rId43"/>
    <p:sldId id="590" r:id="rId44"/>
    <p:sldId id="589" r:id="rId45"/>
    <p:sldId id="592" r:id="rId46"/>
    <p:sldId id="593" r:id="rId47"/>
    <p:sldId id="594" r:id="rId48"/>
    <p:sldId id="595" r:id="rId49"/>
    <p:sldId id="596" r:id="rId50"/>
    <p:sldId id="597" r:id="rId51"/>
    <p:sldId id="598" r:id="rId52"/>
    <p:sldId id="599"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27" r:id="rId117"/>
    <p:sldId id="328" r:id="rId118"/>
    <p:sldId id="329" r:id="rId119"/>
    <p:sldId id="330" r:id="rId120"/>
    <p:sldId id="331" r:id="rId121"/>
    <p:sldId id="332" r:id="rId122"/>
    <p:sldId id="333" r:id="rId123"/>
    <p:sldId id="334" r:id="rId124"/>
    <p:sldId id="335" r:id="rId125"/>
    <p:sldId id="336" r:id="rId126"/>
    <p:sldId id="382" r:id="rId127"/>
    <p:sldId id="262" r:id="rId128"/>
  </p:sldIdLst>
  <p:sldSz cx="9144000" cy="5143500" type="screen16x9"/>
  <p:notesSz cx="6858000" cy="9144000"/>
  <p:embeddedFontLst>
    <p:embeddedFont>
      <p:font typeface="Open Sans" panose="020B0604020202020204" charset="0"/>
      <p:regular r:id="rId130"/>
      <p:bold r:id="rId131"/>
      <p:italic r:id="rId132"/>
      <p:boldItalic r:id="rId133"/>
    </p:embeddedFont>
    <p:embeddedFont>
      <p:font typeface="Arial Unicode MS" panose="020B0604020202020204" pitchFamily="34" charset="-128"/>
      <p:regular r:id="rId134"/>
    </p:embeddedFont>
    <p:embeddedFont>
      <p:font typeface="PT Sans Narrow" panose="020B0604020202020204" charset="0"/>
      <p:regular r:id="rId135"/>
      <p:bold r:id="rId136"/>
    </p:embeddedFont>
    <p:embeddedFont>
      <p:font typeface="Times" panose="02020603050405020304" pitchFamily="18" charset="0"/>
      <p:regular r:id="rId137"/>
      <p:bold r:id="rId138"/>
      <p:italic r:id="rId139"/>
      <p:boldItalic r:id="rId140"/>
    </p:embeddedFont>
    <p:embeddedFont>
      <p:font typeface="Cambria" panose="02040503050406030204" pitchFamily="18" charset="0"/>
      <p:regular r:id="rId141"/>
      <p:bold r:id="rId142"/>
      <p:italic r:id="rId143"/>
      <p:bold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38"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13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3.fntdata"/><Relationship Id="rId140" Type="http://schemas.openxmlformats.org/officeDocument/2006/relationships/font" Target="fonts/font11.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1.fntdata"/><Relationship Id="rId135" Type="http://schemas.openxmlformats.org/officeDocument/2006/relationships/font" Target="fonts/font6.fntdata"/><Relationship Id="rId143" Type="http://schemas.openxmlformats.org/officeDocument/2006/relationships/font" Target="fonts/font14.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9354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407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0" dirty="0">
                <a:latin typeface="Times New Roman" panose="02020603050405020304" pitchFamily="18" charset="0"/>
                <a:cs typeface="Times New Roman" panose="02020603050405020304" pitchFamily="18" charset="0"/>
              </a:rPr>
              <a:t>File transfer occurs over the data connection under the control of the commands sent over the control connection. </a:t>
            </a:r>
          </a:p>
          <a:p>
            <a:r>
              <a:rPr lang="en-US" altLang="en-US" b="0" dirty="0">
                <a:latin typeface="Times New Roman" panose="02020603050405020304" pitchFamily="18" charset="0"/>
                <a:cs typeface="Times New Roman" panose="02020603050405020304" pitchFamily="18" charset="0"/>
              </a:rPr>
              <a:t>❑ A file is to be copied from the server to the client (download). This is called retrieving a file. It is done under the supervision of the RETR command. </a:t>
            </a:r>
          </a:p>
          <a:p>
            <a:r>
              <a:rPr lang="en-US" altLang="en-US" b="0" dirty="0">
                <a:latin typeface="Times New Roman" panose="02020603050405020304" pitchFamily="18" charset="0"/>
                <a:cs typeface="Times New Roman" panose="02020603050405020304" pitchFamily="18" charset="0"/>
              </a:rPr>
              <a:t>❑ A file is to be copied from the client to the server (upload). This is called storing a file. It is done under the supervision of the STOR command. </a:t>
            </a:r>
          </a:p>
          <a:p>
            <a:r>
              <a:rPr lang="en-US" altLang="en-US" b="0" dirty="0">
                <a:latin typeface="Times New Roman" panose="02020603050405020304" pitchFamily="18" charset="0"/>
                <a:cs typeface="Times New Roman" panose="02020603050405020304" pitchFamily="18" charset="0"/>
              </a:rPr>
              <a:t>❑ A list of directory or file names is to be sent from the server to the client. This is done under the supervision of the LIST command. Note that FTP treats a list of directory or file names as a file. It is sent over the data connection</a:t>
            </a:r>
          </a:p>
          <a:p>
            <a:endParaRPr lang="en-US" dirty="0"/>
          </a:p>
        </p:txBody>
      </p:sp>
    </p:spTree>
    <p:extLst>
      <p:ext uri="{BB962C8B-B14F-4D97-AF65-F5344CB8AC3E}">
        <p14:creationId xmlns:p14="http://schemas.microsoft.com/office/powerpoint/2010/main" val="304853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xmlns="" id="{6773615A-3496-F2D0-6897-C87D52C57A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0520EDC-D291-4123-928D-B3CDEFE4D787}" type="slidenum">
              <a:rPr lang="en-US" altLang="en-US" b="0">
                <a:latin typeface="Times New Roman" panose="02020603050405020304" pitchFamily="18" charset="0"/>
              </a:rPr>
              <a:pPr/>
              <a:t>40</a:t>
            </a:fld>
            <a:endParaRPr lang="en-US" altLang="en-US" b="0">
              <a:latin typeface="Times New Roman" panose="02020603050405020304" pitchFamily="18" charset="0"/>
            </a:endParaRPr>
          </a:p>
        </p:txBody>
      </p:sp>
      <p:sp>
        <p:nvSpPr>
          <p:cNvPr id="68611" name="Rectangle 2">
            <a:extLst>
              <a:ext uri="{FF2B5EF4-FFF2-40B4-BE49-F238E27FC236}">
                <a16:creationId xmlns:a16="http://schemas.microsoft.com/office/drawing/2014/main" xmlns="" id="{7B66E6C0-477E-1A63-7A68-231067200981}"/>
              </a:ext>
            </a:extLst>
          </p:cNvPr>
          <p:cNvSpPr>
            <a:spLocks noGrp="1" noRot="1" noChangeAspect="1" noChangeArrowheads="1" noTextEdit="1"/>
          </p:cNvSpPr>
          <p:nvPr>
            <p:ph type="sldImg"/>
          </p:nvPr>
        </p:nvSpPr>
        <p:spPr>
          <a:xfrm>
            <a:off x="381000" y="685800"/>
            <a:ext cx="6096000" cy="3429000"/>
          </a:xfrm>
          <a:ln/>
        </p:spPr>
      </p:sp>
      <p:sp>
        <p:nvSpPr>
          <p:cNvPr id="68612" name="Rectangle 3">
            <a:extLst>
              <a:ext uri="{FF2B5EF4-FFF2-40B4-BE49-F238E27FC236}">
                <a16:creationId xmlns:a16="http://schemas.microsoft.com/office/drawing/2014/main" xmlns="" id="{3E5B60A3-92E4-A8A4-DC4B-3BA515E6C86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1797927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client wants to retrieve a copy of the contents of a 2,000-byte file called file1.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client sends an RRQ message.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server sends the first block, carrying the first 512 bytes, which is received intact and acknowledged.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These two messages are the connection establishment.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second block, carrying the second 512 bytes, is lost.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After the time-out, the server retransmits the block, which is received.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third block, carrying the third 512 bytes, is received intact, but the acknowledgment is lost.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After the time-out, the receiver retransmits the acknowledgment.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last block, carrying the remaining 464 bytes, is received damaged, so the client simply discards it.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After the time-out, the server retransmits the block.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This message is considered the connection termination because the block carries fewer than 512 bytes.</a:t>
            </a:r>
          </a:p>
          <a:p>
            <a:endParaRPr lang="en-US" dirty="0"/>
          </a:p>
        </p:txBody>
      </p:sp>
    </p:spTree>
    <p:extLst>
      <p:ext uri="{BB962C8B-B14F-4D97-AF65-F5344CB8AC3E}">
        <p14:creationId xmlns:p14="http://schemas.microsoft.com/office/powerpoint/2010/main" val="389131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TFTP requires only a small amount of memory and uses only the services of UDP and IP.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It can easily be configured in ROM (or PROM).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When the station is powered on, TFTP will be connected to a server and can download the configuration files from there.</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powered-on station uses the DHCP client to get the name of the configuration file from the DHCP server. </a:t>
            </a:r>
          </a:p>
          <a:p>
            <a:pPr>
              <a:buFont typeface="Arial" panose="020B0604020202020204" pitchFamily="34" charset="0"/>
              <a:buChar char="•"/>
            </a:pPr>
            <a:r>
              <a:rPr lang="en-US" altLang="en-US" sz="1100" b="0" dirty="0">
                <a:latin typeface="Times New Roman" panose="02020603050405020304" pitchFamily="18" charset="0"/>
                <a:cs typeface="Times New Roman" panose="02020603050405020304" pitchFamily="18" charset="0"/>
              </a:rPr>
              <a:t>The station then passes the name of the file to the TFTP client to get the contents of the configuration file from the TFTP server</a:t>
            </a:r>
          </a:p>
          <a:p>
            <a:endParaRPr lang="en-US" dirty="0"/>
          </a:p>
        </p:txBody>
      </p:sp>
    </p:spTree>
    <p:extLst>
      <p:ext uri="{BB962C8B-B14F-4D97-AF65-F5344CB8AC3E}">
        <p14:creationId xmlns:p14="http://schemas.microsoft.com/office/powerpoint/2010/main" val="347698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eca363aa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eca363aa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1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eca363aa0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eca363aa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17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ca363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ca363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81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defRPr/>
            </a:pPr>
            <a:r>
              <a:rPr lang="en-US" b="0" dirty="0">
                <a:latin typeface="Times New Roman" panose="02020603050405020304" pitchFamily="18" charset="0"/>
                <a:cs typeface="Times New Roman" panose="02020603050405020304" pitchFamily="18" charset="0"/>
              </a:rPr>
              <a:t>The client has three components:</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 user interface,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 client control process,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 client data transfer process. </a:t>
            </a:r>
          </a:p>
          <a:p>
            <a:pPr>
              <a:defRPr/>
            </a:pPr>
            <a:r>
              <a:rPr lang="en-US" b="0" dirty="0">
                <a:latin typeface="Times New Roman" panose="02020603050405020304" pitchFamily="18" charset="0"/>
                <a:cs typeface="Times New Roman" panose="02020603050405020304" pitchFamily="18" charset="0"/>
              </a:rPr>
              <a:t>The server has two components: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server control process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server data transfer process. </a:t>
            </a:r>
          </a:p>
          <a:p>
            <a:pPr>
              <a:defRPr/>
            </a:pPr>
            <a:r>
              <a:rPr lang="en-US" b="0" dirty="0">
                <a:latin typeface="Times New Roman" panose="02020603050405020304" pitchFamily="18" charset="0"/>
                <a:cs typeface="Times New Roman" panose="02020603050405020304" pitchFamily="18" charset="0"/>
              </a:rPr>
              <a:t>The control connection is made between the control processes. </a:t>
            </a:r>
          </a:p>
          <a:p>
            <a:pPr>
              <a:defRPr/>
            </a:pPr>
            <a:r>
              <a:rPr lang="en-US" b="0" dirty="0">
                <a:latin typeface="Times New Roman" panose="02020603050405020304" pitchFamily="18" charset="0"/>
                <a:cs typeface="Times New Roman" panose="02020603050405020304" pitchFamily="18" charset="0"/>
              </a:rPr>
              <a:t>The data connection is made between the data transfer processes.</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The control connection remains connected during the entire interactive FTP session.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The data connection is opened and then closed for each file transferred.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 It opens each time commands that involve transferring files are used, and it closes when the file is transferred. </a:t>
            </a:r>
          </a:p>
          <a:p>
            <a:pPr>
              <a:defRPr/>
            </a:pPr>
            <a:endParaRPr lang="en-US" b="0" dirty="0">
              <a:latin typeface="Times New Roman" panose="02020603050405020304" pitchFamily="18" charset="0"/>
              <a:cs typeface="Times New Roman" panose="02020603050405020304" pitchFamily="18" charset="0"/>
            </a:endParaRPr>
          </a:p>
          <a:p>
            <a:pPr>
              <a:defRPr/>
            </a:pPr>
            <a:r>
              <a:rPr lang="en-US" b="0" dirty="0">
                <a:latin typeface="Times New Roman" panose="02020603050405020304" pitchFamily="18" charset="0"/>
                <a:cs typeface="Times New Roman" panose="02020603050405020304" pitchFamily="18" charset="0"/>
              </a:rPr>
              <a:t>In other words, when a user starts an FTP session, the control connection opens. While the control connection is open, the data connection can be opened and closed multiple times if several files are transferred.</a:t>
            </a:r>
          </a:p>
          <a:p>
            <a:pPr>
              <a:defRPr/>
            </a:pPr>
            <a:r>
              <a:rPr lang="en-US" b="0" dirty="0">
                <a:latin typeface="Times New Roman" panose="02020603050405020304" pitchFamily="18" charset="0"/>
                <a:cs typeface="Times New Roman" panose="02020603050405020304" pitchFamily="18" charset="0"/>
              </a:rPr>
              <a:t>The two FTP connections, control and data, use different strategies and different port numbers.</a:t>
            </a:r>
          </a:p>
        </p:txBody>
      </p:sp>
    </p:spTree>
    <p:extLst>
      <p:ext uri="{BB962C8B-B14F-4D97-AF65-F5344CB8AC3E}">
        <p14:creationId xmlns:p14="http://schemas.microsoft.com/office/powerpoint/2010/main" val="239159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FTP uses the same approach as TELNET or SMTP to communicate across the control connection.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It uses the NVT ASCII character set.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Communication is achieved through commands and responses.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This simple method is adequate for the control connection because we send one command (or response) at a time.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Each command or response is only one short line so we need not worry about file format or file structure.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000" b="0" dirty="0">
                <a:latin typeface="Times New Roman" panose="02020603050405020304" pitchFamily="18" charset="0"/>
                <a:cs typeface="Times New Roman" panose="02020603050405020304" pitchFamily="18" charset="0"/>
              </a:rPr>
              <a:t>Each line is terminated with a two-character (carriage return and line feed) end-of-line token</a:t>
            </a:r>
            <a:endParaRPr lang="en-US" dirty="0"/>
          </a:p>
        </p:txBody>
      </p:sp>
    </p:spTree>
    <p:extLst>
      <p:ext uri="{BB962C8B-B14F-4D97-AF65-F5344CB8AC3E}">
        <p14:creationId xmlns:p14="http://schemas.microsoft.com/office/powerpoint/2010/main" val="416614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The purpose and implementation of the data connection are different from that of the control connection.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Transfer files through the data connection.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The client must define the type of file to be transferred, the structure of the data, and the transmission mode.</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Before sending the file through the data connection, we prepare for transmission through the control connection. </a:t>
            </a:r>
          </a:p>
          <a:p>
            <a:pPr eaLnBrk="1" hangingPunct="1">
              <a:lnSpc>
                <a:spcPct val="150000"/>
              </a:lnSpc>
              <a:spcBef>
                <a:spcPct val="20000"/>
              </a:spcBef>
              <a:buClr>
                <a:schemeClr val="folHlink"/>
              </a:buClr>
              <a:buSzPct val="60000"/>
              <a:buFont typeface="Wingdings" panose="05000000000000000000" pitchFamily="2" charset="2"/>
              <a:buChar char="n"/>
            </a:pPr>
            <a:r>
              <a:rPr lang="en-US" altLang="en-US" sz="1100" b="0" dirty="0">
                <a:latin typeface="Times New Roman" panose="02020603050405020304" pitchFamily="18" charset="0"/>
                <a:cs typeface="Times New Roman" panose="02020603050405020304" pitchFamily="18" charset="0"/>
              </a:rPr>
              <a:t>The heterogeneity problem is resolved by defining three attributes of communication: </a:t>
            </a:r>
            <a:r>
              <a:rPr lang="en-US" altLang="en-US" sz="1100" dirty="0">
                <a:latin typeface="Times New Roman" panose="02020603050405020304" pitchFamily="18" charset="0"/>
                <a:cs typeface="Times New Roman" panose="02020603050405020304" pitchFamily="18" charset="0"/>
              </a:rPr>
              <a:t>file type, data structure, and transmission mode</a:t>
            </a:r>
            <a:endParaRPr lang="en-US" altLang="en-US" sz="1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6557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FTP uses the control connection to establish a communication between the client control process and the server control process. </a:t>
            </a:r>
          </a:p>
          <a:p>
            <a:pPr marL="285750" indent="-285750">
              <a:buFont typeface="Arial" panose="020B0604020202020204" pitchFamily="34" charset="0"/>
              <a:buChar char="•"/>
              <a:defRPr/>
            </a:pPr>
            <a:r>
              <a:rPr lang="en-US" b="0" dirty="0">
                <a:latin typeface="Times New Roman" panose="02020603050405020304" pitchFamily="18" charset="0"/>
                <a:cs typeface="Times New Roman" panose="02020603050405020304" pitchFamily="18" charset="0"/>
              </a:rPr>
              <a:t>During this communication, the commands are sent from the client to the server and the responses are sent from the server to the client. </a:t>
            </a:r>
          </a:p>
          <a:p>
            <a:pPr>
              <a:defRPr/>
            </a:pPr>
            <a:endParaRPr lang="en-US" b="0" dirty="0">
              <a:latin typeface="Times New Roman" panose="02020603050405020304" pitchFamily="18" charset="0"/>
              <a:cs typeface="Times New Roman" panose="02020603050405020304" pitchFamily="18" charset="0"/>
            </a:endParaRPr>
          </a:p>
          <a:p>
            <a:pPr>
              <a:defRPr/>
            </a:pPr>
            <a:r>
              <a:rPr lang="en-US" b="0" dirty="0">
                <a:latin typeface="Times New Roman" panose="02020603050405020304" pitchFamily="18" charset="0"/>
                <a:cs typeface="Times New Roman" panose="02020603050405020304" pitchFamily="18" charset="0"/>
              </a:rPr>
              <a:t>Commands --Commands, which are sent from the FTP client control process, are in the form of ASCII uppercase, which may or may not be followed by an argument.</a:t>
            </a:r>
          </a:p>
          <a:p>
            <a:pPr>
              <a:defRPr/>
            </a:pPr>
            <a:r>
              <a:rPr lang="en-US" b="0" dirty="0">
                <a:latin typeface="Times New Roman" panose="02020603050405020304" pitchFamily="18" charset="0"/>
                <a:cs typeface="Times New Roman" panose="02020603050405020304" pitchFamily="18" charset="0"/>
              </a:rPr>
              <a:t> </a:t>
            </a:r>
          </a:p>
          <a:p>
            <a:pPr>
              <a:defRPr/>
            </a:pPr>
            <a:r>
              <a:rPr lang="en-US" b="0" dirty="0">
                <a:latin typeface="Times New Roman" panose="02020603050405020304" pitchFamily="18" charset="0"/>
                <a:cs typeface="Times New Roman" panose="02020603050405020304" pitchFamily="18" charset="0"/>
              </a:rPr>
              <a:t>Commands are divided into six groups: access commands, file management commands, data formatting commands, port defining commands, file transferring commands, and miscellaneous commands.</a:t>
            </a:r>
          </a:p>
          <a:p>
            <a:endParaRPr lang="en-US" dirty="0"/>
          </a:p>
        </p:txBody>
      </p:sp>
    </p:spTree>
    <p:extLst>
      <p:ext uri="{BB962C8B-B14F-4D97-AF65-F5344CB8AC3E}">
        <p14:creationId xmlns:p14="http://schemas.microsoft.com/office/powerpoint/2010/main" val="25320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sz="1100" b="0" dirty="0">
                <a:latin typeface="Times New Roman" panose="02020603050405020304" pitchFamily="18" charset="0"/>
                <a:cs typeface="Times New Roman" panose="02020603050405020304" pitchFamily="18" charset="0"/>
              </a:rPr>
              <a:t>using the PORT command, the client can choose an ephemeral port number and send it to the server using a passive open. </a:t>
            </a:r>
          </a:p>
          <a:p>
            <a:r>
              <a:rPr lang="en-US" altLang="en-US" sz="1100" b="0" dirty="0">
                <a:latin typeface="Times New Roman" panose="02020603050405020304" pitchFamily="18" charset="0"/>
                <a:cs typeface="Times New Roman" panose="02020603050405020304" pitchFamily="18" charset="0"/>
              </a:rPr>
              <a:t>The server uses that port number and creates an active open</a:t>
            </a:r>
          </a:p>
          <a:p>
            <a:r>
              <a:rPr lang="en-US" altLang="en-US" sz="1100" b="0" dirty="0">
                <a:latin typeface="Times New Roman" panose="02020603050405020304" pitchFamily="18" charset="0"/>
                <a:cs typeface="Times New Roman" panose="02020603050405020304" pitchFamily="18" charset="0"/>
              </a:rPr>
              <a:t>using the PASV command, the client just asks the server to first choose a port number. The server does a passive open on that port and sends the port number in the response. </a:t>
            </a:r>
          </a:p>
          <a:p>
            <a:r>
              <a:rPr lang="en-US" altLang="en-US" sz="1100" b="0" dirty="0">
                <a:latin typeface="Times New Roman" panose="02020603050405020304" pitchFamily="18" charset="0"/>
                <a:cs typeface="Times New Roman" panose="02020603050405020304" pitchFamily="18" charset="0"/>
              </a:rPr>
              <a:t>The client issues an active open using that port number</a:t>
            </a:r>
            <a:endParaRPr lang="en-US" dirty="0"/>
          </a:p>
        </p:txBody>
      </p:sp>
    </p:spTree>
    <p:extLst>
      <p:ext uri="{BB962C8B-B14F-4D97-AF65-F5344CB8AC3E}">
        <p14:creationId xmlns:p14="http://schemas.microsoft.com/office/powerpoint/2010/main" val="93671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sz="1100" b="0" dirty="0">
                <a:latin typeface="Times New Roman" panose="02020603050405020304" pitchFamily="18" charset="0"/>
                <a:cs typeface="Times New Roman" panose="02020603050405020304" pitchFamily="18" charset="0"/>
              </a:rPr>
              <a:t>using the PORT command, the client can choose an ephemeral port number and send it to the server using a passive open. </a:t>
            </a:r>
          </a:p>
          <a:p>
            <a:r>
              <a:rPr lang="en-US" altLang="en-US" sz="1100" b="0" dirty="0">
                <a:latin typeface="Times New Roman" panose="02020603050405020304" pitchFamily="18" charset="0"/>
                <a:cs typeface="Times New Roman" panose="02020603050405020304" pitchFamily="18" charset="0"/>
              </a:rPr>
              <a:t>The server uses that port number and creates an active open</a:t>
            </a:r>
          </a:p>
          <a:p>
            <a:r>
              <a:rPr lang="en-US" altLang="en-US" sz="1100" b="0" dirty="0">
                <a:latin typeface="Times New Roman" panose="02020603050405020304" pitchFamily="18" charset="0"/>
                <a:cs typeface="Times New Roman" panose="02020603050405020304" pitchFamily="18" charset="0"/>
              </a:rPr>
              <a:t>using the PASV command, the client just asks the server to first choose a port number. The server does a passive open on that port and sends the port number in the response. </a:t>
            </a:r>
          </a:p>
          <a:p>
            <a:r>
              <a:rPr lang="en-US" altLang="en-US" sz="1100" b="0" dirty="0">
                <a:latin typeface="Times New Roman" panose="02020603050405020304" pitchFamily="18" charset="0"/>
                <a:cs typeface="Times New Roman" panose="02020603050405020304" pitchFamily="18" charset="0"/>
              </a:rPr>
              <a:t>The client issues an active open using that port number</a:t>
            </a:r>
            <a:endParaRPr lang="en-US" dirty="0"/>
          </a:p>
        </p:txBody>
      </p:sp>
    </p:spTree>
    <p:extLst>
      <p:ext uri="{BB962C8B-B14F-4D97-AF65-F5344CB8AC3E}">
        <p14:creationId xmlns:p14="http://schemas.microsoft.com/office/powerpoint/2010/main" val="104755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7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emf"/><Relationship Id="rId9" Type="http://schemas.openxmlformats.org/officeDocument/2006/relationships/image" Target="../media/image7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1.wmf"/></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90.emf"/><Relationship Id="rId4" Type="http://schemas.openxmlformats.org/officeDocument/2006/relationships/image" Target="../media/image89.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emf"/></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study.com/academy/lesson/testing-an-ftp-connection.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w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w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en.wikipedia.org/wiki/Comparison_of_SSH_client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5"/>
            <a:ext cx="75756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solidFill>
                  <a:srgbClr val="741B47"/>
                </a:solidFill>
                <a:latin typeface="Cambria"/>
                <a:ea typeface="Cambria"/>
                <a:cs typeface="Cambria"/>
                <a:sym typeface="Cambria"/>
              </a:rPr>
              <a:t>18CSC302J- Computer  Networks</a:t>
            </a:r>
            <a:endParaRPr sz="3800">
              <a:solidFill>
                <a:srgbClr val="741B47"/>
              </a:solidFill>
              <a:latin typeface="Cambria"/>
              <a:ea typeface="Cambria"/>
              <a:cs typeface="Cambria"/>
              <a:sym typeface="Cambria"/>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solidFill>
                  <a:schemeClr val="accent1"/>
                </a:solidFill>
                <a:latin typeface="Cambria"/>
                <a:ea typeface="Cambria"/>
                <a:cs typeface="Cambria"/>
                <a:sym typeface="Cambria"/>
              </a:rPr>
              <a:t>Unit-3</a:t>
            </a:r>
            <a:endParaRPr dirty="0"/>
          </a:p>
        </p:txBody>
      </p:sp>
      <p:pic>
        <p:nvPicPr>
          <p:cNvPr id="68" name="Google Shape;68;p13"/>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69" name="Google Shape;69;p13"/>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School of Computing - SRMIST Kattankulathur Campus</a:t>
            </a:r>
            <a:endParaRPr sz="1000">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627BD9-CE7A-4B81-AF6C-E6B5A29056DB}"/>
              </a:ext>
            </a:extLst>
          </p:cNvPr>
          <p:cNvSpPr>
            <a:spLocks noGrp="1"/>
          </p:cNvSpPr>
          <p:nvPr>
            <p:ph type="title"/>
          </p:nvPr>
        </p:nvSpPr>
        <p:spPr>
          <a:xfrm>
            <a:off x="226208" y="86683"/>
            <a:ext cx="8520600" cy="360505"/>
          </a:xfrm>
        </p:spPr>
        <p:txBody>
          <a:bodyPr/>
          <a:lstStyle/>
          <a:p>
            <a:r>
              <a:rPr lang="en-IN" sz="3200" b="1" dirty="0">
                <a:solidFill>
                  <a:schemeClr val="accent1"/>
                </a:solidFill>
                <a:latin typeface="Cambria" panose="02040503050406030204" pitchFamily="18" charset="0"/>
                <a:ea typeface="Cambria" panose="02040503050406030204" pitchFamily="18" charset="0"/>
                <a:sym typeface="PT Sans Narrow"/>
              </a:rPr>
              <a:t>Domain Name Space</a:t>
            </a:r>
            <a:endParaRPr lang="en-IN" sz="3200" dirty="0"/>
          </a:p>
        </p:txBody>
      </p:sp>
      <p:sp>
        <p:nvSpPr>
          <p:cNvPr id="3" name="Text Placeholder 2">
            <a:extLst>
              <a:ext uri="{FF2B5EF4-FFF2-40B4-BE49-F238E27FC236}">
                <a16:creationId xmlns:a16="http://schemas.microsoft.com/office/drawing/2014/main" xmlns="" id="{31B551EB-26BB-4733-9DE2-8CB0D7F000C2}"/>
              </a:ext>
            </a:extLst>
          </p:cNvPr>
          <p:cNvSpPr>
            <a:spLocks noGrp="1"/>
          </p:cNvSpPr>
          <p:nvPr>
            <p:ph type="body" idx="1"/>
          </p:nvPr>
        </p:nvSpPr>
        <p:spPr>
          <a:xfrm>
            <a:off x="311700" y="914400"/>
            <a:ext cx="8520600" cy="3654625"/>
          </a:xfrm>
        </p:spPr>
        <p:txBody>
          <a:bodyPr/>
          <a:lstStyle/>
          <a:p>
            <a:pPr marL="114300" indent="0">
              <a:buNone/>
            </a:pPr>
            <a:r>
              <a:rPr lang="en-IN" sz="1400" b="1" dirty="0">
                <a:solidFill>
                  <a:srgbClr val="0070C0"/>
                </a:solidFill>
                <a:latin typeface="Cambria" panose="02040503050406030204" pitchFamily="18" charset="0"/>
                <a:ea typeface="Cambria" panose="02040503050406030204" pitchFamily="18" charset="0"/>
              </a:rPr>
              <a:t>Primary and Secondary Servers</a:t>
            </a:r>
          </a:p>
          <a:p>
            <a:pPr marL="114300" indent="0">
              <a:buNone/>
            </a:pPr>
            <a:endParaRPr lang="en-IN" sz="1400" b="1" dirty="0">
              <a:solidFill>
                <a:srgbClr val="0070C0"/>
              </a:solidFill>
              <a:latin typeface="Cambria" panose="02040503050406030204" pitchFamily="18" charset="0"/>
              <a:ea typeface="Cambria" panose="02040503050406030204" pitchFamily="18" charset="0"/>
            </a:endParaRPr>
          </a:p>
          <a:p>
            <a:pPr marL="114300" indent="0">
              <a:buNone/>
            </a:pPr>
            <a:r>
              <a:rPr lang="en-IN" sz="1400" b="1" dirty="0">
                <a:solidFill>
                  <a:srgbClr val="0070C0"/>
                </a:solidFill>
                <a:latin typeface="Cambria" panose="02040503050406030204" pitchFamily="18" charset="0"/>
                <a:ea typeface="Cambria" panose="02040503050406030204" pitchFamily="18" charset="0"/>
              </a:rPr>
              <a:t>Primary Server</a:t>
            </a:r>
          </a:p>
          <a:p>
            <a:r>
              <a:rPr lang="en-IN" sz="1400" dirty="0">
                <a:latin typeface="Cambria" panose="02040503050406030204" pitchFamily="18" charset="0"/>
                <a:ea typeface="Cambria" panose="02040503050406030204" pitchFamily="18" charset="0"/>
              </a:rPr>
              <a:t>Server that stores the file about the zone for which it is in authority. </a:t>
            </a:r>
          </a:p>
          <a:p>
            <a:r>
              <a:rPr lang="en-IN" sz="1400" dirty="0">
                <a:latin typeface="Cambria" panose="02040503050406030204" pitchFamily="18" charset="0"/>
                <a:ea typeface="Cambria" panose="02040503050406030204" pitchFamily="18" charset="0"/>
              </a:rPr>
              <a:t>It is responsible for creating, maintaining and updating the zone files. </a:t>
            </a:r>
          </a:p>
          <a:p>
            <a:r>
              <a:rPr lang="en-IN" sz="1400" dirty="0">
                <a:latin typeface="Cambria" panose="02040503050406030204" pitchFamily="18" charset="0"/>
                <a:ea typeface="Cambria" panose="02040503050406030204" pitchFamily="18" charset="0"/>
              </a:rPr>
              <a:t>It stores zone file on a local disk.</a:t>
            </a:r>
          </a:p>
          <a:p>
            <a:pPr marL="114300" indent="0">
              <a:buNone/>
            </a:pPr>
            <a:endParaRPr lang="en-IN" sz="1400" b="1" dirty="0">
              <a:solidFill>
                <a:srgbClr val="0070C0"/>
              </a:solidFill>
              <a:latin typeface="Cambria" panose="02040503050406030204" pitchFamily="18" charset="0"/>
              <a:ea typeface="Cambria" panose="02040503050406030204" pitchFamily="18" charset="0"/>
            </a:endParaRPr>
          </a:p>
          <a:p>
            <a:pPr marL="114300" indent="0">
              <a:buNone/>
            </a:pPr>
            <a:r>
              <a:rPr lang="en-IN" sz="1400" b="1" dirty="0">
                <a:solidFill>
                  <a:srgbClr val="0070C0"/>
                </a:solidFill>
                <a:latin typeface="Cambria" panose="02040503050406030204" pitchFamily="18" charset="0"/>
                <a:ea typeface="Cambria" panose="02040503050406030204" pitchFamily="18" charset="0"/>
              </a:rPr>
              <a:t>Secondary Servers</a:t>
            </a:r>
          </a:p>
          <a:p>
            <a:r>
              <a:rPr lang="en-IN" sz="1400" dirty="0">
                <a:latin typeface="Cambria" panose="02040503050406030204" pitchFamily="18" charset="0"/>
                <a:ea typeface="Cambria" panose="02040503050406030204" pitchFamily="18" charset="0"/>
              </a:rPr>
              <a:t>Server that transfers the complete information about zone from another server and stores the file on its local disk.</a:t>
            </a:r>
          </a:p>
          <a:p>
            <a:r>
              <a:rPr lang="en-IN" sz="1400" dirty="0">
                <a:latin typeface="Cambria" panose="02040503050406030204" pitchFamily="18" charset="0"/>
                <a:ea typeface="Cambria" panose="02040503050406030204" pitchFamily="18" charset="0"/>
              </a:rPr>
              <a:t>Secondary server neither creates nor updates the zone files.</a:t>
            </a:r>
          </a:p>
        </p:txBody>
      </p:sp>
      <p:sp>
        <p:nvSpPr>
          <p:cNvPr id="4" name="Slide Number Placeholder 3">
            <a:extLst>
              <a:ext uri="{FF2B5EF4-FFF2-40B4-BE49-F238E27FC236}">
                <a16:creationId xmlns:a16="http://schemas.microsoft.com/office/drawing/2014/main" xmlns="" id="{329ED199-9967-46EE-BB94-7B201C2E1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pic>
        <p:nvPicPr>
          <p:cNvPr id="6" name="Google Shape;94;p16">
            <a:extLst>
              <a:ext uri="{FF2B5EF4-FFF2-40B4-BE49-F238E27FC236}">
                <a16:creationId xmlns:a16="http://schemas.microsoft.com/office/drawing/2014/main" xmlns="" id="{8D0DE517-75DA-4FE0-89EE-53D6A2BFC49A}"/>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2718298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First scenario(Contd..)</a:t>
            </a:r>
            <a:r>
              <a:rPr lang="en-US" sz="3200" dirty="0">
                <a:latin typeface="Cambria" pitchFamily="18" charset="0"/>
              </a:rPr>
              <a:t/>
            </a:r>
            <a:br>
              <a:rPr lang="en-US" sz="3200" dirty="0">
                <a:latin typeface="Cambria" pitchFamily="18" charset="0"/>
              </a:rPr>
            </a:br>
            <a:endParaRPr lang="en-IN" sz="3200" dirty="0"/>
          </a:p>
        </p:txBody>
      </p:sp>
      <p:sp>
        <p:nvSpPr>
          <p:cNvPr id="3" name="Text Placeholder 2"/>
          <p:cNvSpPr>
            <a:spLocks noGrp="1"/>
          </p:cNvSpPr>
          <p:nvPr>
            <p:ph type="body" idx="1"/>
          </p:nvPr>
        </p:nvSpPr>
        <p:spPr/>
        <p:txBody>
          <a:bodyPr/>
          <a:lstStyle/>
          <a:p>
            <a:pPr marL="285750" indent="-285750" algn="just">
              <a:buFont typeface="Arial" pitchFamily="34" charset="0"/>
              <a:buChar char="•"/>
            </a:pPr>
            <a:r>
              <a:rPr lang="en-US" dirty="0">
                <a:solidFill>
                  <a:srgbClr val="000000"/>
                </a:solidFill>
                <a:latin typeface="Cambria" pitchFamily="18" charset="0"/>
                <a:cs typeface="Times New Roman" pitchFamily="18" charset="0"/>
              </a:rPr>
              <a:t>When Alice needs to send a message to Bob, she runs a user agent( is a program) to prepare the message and store it in Bob’s mailbox. </a:t>
            </a:r>
          </a:p>
          <a:p>
            <a:pPr marL="285750" indent="-285750" algn="just">
              <a:buFont typeface="Arial" pitchFamily="34" charset="0"/>
              <a:buChar char="•"/>
            </a:pPr>
            <a:endParaRPr lang="en-US" dirty="0">
              <a:solidFill>
                <a:srgbClr val="000000"/>
              </a:solidFill>
              <a:latin typeface="Cambria" pitchFamily="18" charset="0"/>
              <a:cs typeface="Times New Roman" pitchFamily="18" charset="0"/>
            </a:endParaRPr>
          </a:p>
          <a:p>
            <a:pPr marL="285750" indent="-285750" algn="just">
              <a:buFont typeface="Arial" pitchFamily="34" charset="0"/>
              <a:buChar char="•"/>
            </a:pPr>
            <a:r>
              <a:rPr lang="en-US" dirty="0">
                <a:solidFill>
                  <a:srgbClr val="000000"/>
                </a:solidFill>
                <a:latin typeface="Cambria" pitchFamily="18" charset="0"/>
                <a:cs typeface="Times New Roman" pitchFamily="18" charset="0"/>
              </a:rPr>
              <a:t>The message has the sender and recipient mailbox addresses. Bob can retrieve and read the contents of his mailbox at his convenience using a user agent.</a:t>
            </a:r>
          </a:p>
          <a:p>
            <a:endParaRPr lang="en-IN"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100</a:t>
            </a:fld>
            <a:endParaRPr lang="en"/>
          </a:p>
        </p:txBody>
      </p:sp>
    </p:spTree>
    <p:extLst>
      <p:ext uri="{BB962C8B-B14F-4D97-AF65-F5344CB8AC3E}">
        <p14:creationId xmlns:p14="http://schemas.microsoft.com/office/powerpoint/2010/main" val="10041998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sz="3200" dirty="0">
                <a:latin typeface="Cambria" pitchFamily="18" charset="0"/>
              </a:rPr>
              <a:t>Second scenario</a:t>
            </a:r>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101</a:t>
            </a:fld>
            <a:endParaRPr lang="en"/>
          </a:p>
        </p:txBody>
      </p:sp>
      <p:grpSp>
        <p:nvGrpSpPr>
          <p:cNvPr id="5" name="Group 4"/>
          <p:cNvGrpSpPr/>
          <p:nvPr/>
        </p:nvGrpSpPr>
        <p:grpSpPr>
          <a:xfrm>
            <a:off x="1099602" y="1614528"/>
            <a:ext cx="7319962" cy="2271712"/>
            <a:chOff x="914400" y="2171599"/>
            <a:chExt cx="7504112" cy="2500312"/>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71599"/>
              <a:ext cx="7504112"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112" y="2685949"/>
              <a:ext cx="1471613"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862" y="3376511"/>
              <a:ext cx="37465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1712" y="3376511"/>
              <a:ext cx="2093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2512" y="3376511"/>
              <a:ext cx="3746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4912" y="2628799"/>
              <a:ext cx="15906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560945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Second scenario (Contd..)</a:t>
            </a:r>
            <a:endParaRPr lang="en-IN" sz="3200" dirty="0"/>
          </a:p>
        </p:txBody>
      </p:sp>
      <p:sp>
        <p:nvSpPr>
          <p:cNvPr id="3" name="Text Placeholder 2"/>
          <p:cNvSpPr>
            <a:spLocks noGrp="1"/>
          </p:cNvSpPr>
          <p:nvPr>
            <p:ph type="body" idx="1"/>
          </p:nvPr>
        </p:nvSpPr>
        <p:spPr/>
        <p:txBody>
          <a:bodyPr/>
          <a:lstStyle/>
          <a:p>
            <a:pPr marL="285750" indent="-285750" algn="just">
              <a:buFont typeface="Arial" pitchFamily="34" charset="0"/>
              <a:buChar char="•"/>
            </a:pPr>
            <a:r>
              <a:rPr lang="en-US" sz="1400" dirty="0">
                <a:solidFill>
                  <a:srgbClr val="000000"/>
                </a:solidFill>
                <a:latin typeface="Cambria" pitchFamily="18" charset="0"/>
                <a:cs typeface="Times New Roman" pitchFamily="18" charset="0"/>
              </a:rPr>
              <a:t>Here, the sender and the receiver of the e-mail are users on two different mail servers. The message needs to be sent over the Internet. Here we need </a:t>
            </a:r>
            <a:r>
              <a:rPr lang="en-US" sz="1400" dirty="0">
                <a:solidFill>
                  <a:srgbClr val="FF0000"/>
                </a:solidFill>
                <a:latin typeface="Cambria" pitchFamily="18" charset="0"/>
                <a:cs typeface="Times New Roman" pitchFamily="18" charset="0"/>
              </a:rPr>
              <a:t>user agents (UAs) and message transfer agents (MTAs)</a:t>
            </a:r>
          </a:p>
          <a:p>
            <a:pPr marL="285750" indent="-285750" algn="just">
              <a:buFont typeface="Arial" pitchFamily="34" charset="0"/>
              <a:buChar char="•"/>
            </a:pPr>
            <a:endParaRPr lang="en-US" sz="1400" dirty="0">
              <a:solidFill>
                <a:srgbClr val="000000"/>
              </a:solidFill>
              <a:latin typeface="Cambria" pitchFamily="18" charset="0"/>
              <a:cs typeface="Times New Roman" pitchFamily="18" charset="0"/>
            </a:endParaRPr>
          </a:p>
          <a:p>
            <a:pPr marL="285750" indent="-285750" algn="just">
              <a:buFont typeface="Arial" pitchFamily="34" charset="0"/>
              <a:buChar char="•"/>
            </a:pPr>
            <a:r>
              <a:rPr lang="en-US" sz="1400" dirty="0">
                <a:solidFill>
                  <a:srgbClr val="000000"/>
                </a:solidFill>
                <a:latin typeface="Cambria" pitchFamily="18" charset="0"/>
              </a:rPr>
              <a:t>Alice needs to use a user agent to send her message to the mail server at her own site. The mail server at her site uses a buffer (queue) to store messages waiting to be sent.</a:t>
            </a:r>
          </a:p>
          <a:p>
            <a:pPr marL="285750" indent="-285750" algn="just">
              <a:buFont typeface="Arial" pitchFamily="34" charset="0"/>
              <a:buChar char="•"/>
            </a:pPr>
            <a:endParaRPr lang="en-US" sz="1400" dirty="0">
              <a:solidFill>
                <a:srgbClr val="000000"/>
              </a:solidFill>
              <a:latin typeface="Cambria" pitchFamily="18" charset="0"/>
            </a:endParaRPr>
          </a:p>
          <a:p>
            <a:pPr marL="285750" indent="-285750" algn="just">
              <a:buFont typeface="Arial" pitchFamily="34" charset="0"/>
              <a:buChar char="•"/>
            </a:pPr>
            <a:r>
              <a:rPr lang="en-US" sz="1400" dirty="0">
                <a:solidFill>
                  <a:srgbClr val="000000"/>
                </a:solidFill>
                <a:latin typeface="Cambria" pitchFamily="18" charset="0"/>
              </a:rPr>
              <a:t> Bob also needs a user agent to retrieve messages stored in the mailbox of the system at his site. Here two message transfer agents are needed: one client and one server.</a:t>
            </a:r>
          </a:p>
          <a:p>
            <a:pPr marL="285750" indent="-285750" algn="just">
              <a:buFont typeface="Arial" pitchFamily="34" charset="0"/>
              <a:buChar char="•"/>
            </a:pPr>
            <a:endParaRPr lang="en-US" sz="1400" dirty="0">
              <a:solidFill>
                <a:srgbClr val="000000"/>
              </a:solidFill>
              <a:latin typeface="Cambria" pitchFamily="18" charset="0"/>
            </a:endParaRPr>
          </a:p>
          <a:p>
            <a:pPr marL="285750" indent="-285750" algn="just">
              <a:buFont typeface="Arial" pitchFamily="34" charset="0"/>
              <a:buChar char="•"/>
            </a:pPr>
            <a:r>
              <a:rPr lang="en-US" sz="1400" dirty="0">
                <a:solidFill>
                  <a:srgbClr val="000000"/>
                </a:solidFill>
                <a:latin typeface="Cambria" pitchFamily="18" charset="0"/>
              </a:rPr>
              <a:t> The server needs to run all of the time because it does not know when a client will ask for a connection. The client, on the other hand, can be triggered by the system when there is a message in the queue to be sent.</a:t>
            </a:r>
            <a:endParaRPr lang="en-US" sz="1400" dirty="0">
              <a:solidFill>
                <a:srgbClr val="000000"/>
              </a:solidFill>
              <a:latin typeface="Cambria" pitchFamily="18" charset="0"/>
              <a:cs typeface="Times New Roman" pitchFamily="18" charset="0"/>
            </a:endParaRPr>
          </a:p>
          <a:p>
            <a:pPr>
              <a:buFont typeface="Arial" pitchFamily="34" charset="0"/>
              <a:buChar char="•"/>
            </a:pPr>
            <a:endParaRPr lang="en-IN" sz="1400" dirty="0">
              <a:latin typeface="Cambria"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102</a:t>
            </a:fld>
            <a:endParaRPr lang="en"/>
          </a:p>
        </p:txBody>
      </p:sp>
    </p:spTree>
    <p:extLst>
      <p:ext uri="{BB962C8B-B14F-4D97-AF65-F5344CB8AC3E}">
        <p14:creationId xmlns:p14="http://schemas.microsoft.com/office/powerpoint/2010/main" val="29888043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Third scenario</a:t>
            </a:r>
            <a:r>
              <a:rPr lang="en-US" dirty="0">
                <a:solidFill>
                  <a:srgbClr val="7030A0"/>
                </a:solidFill>
                <a:latin typeface="Cambria" pitchFamily="18" charset="0"/>
              </a:rPr>
              <a:t/>
            </a:r>
            <a:br>
              <a:rPr lang="en-US" dirty="0">
                <a:solidFill>
                  <a:srgbClr val="7030A0"/>
                </a:solidFill>
                <a:latin typeface="Cambria" pitchFamily="18" charset="0"/>
              </a:rPr>
            </a:b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103</a:t>
            </a:fld>
            <a:endParaRPr lang="en"/>
          </a:p>
        </p:txBody>
      </p:sp>
      <p:grpSp>
        <p:nvGrpSpPr>
          <p:cNvPr id="5" name="Group 4"/>
          <p:cNvGrpSpPr/>
          <p:nvPr/>
        </p:nvGrpSpPr>
        <p:grpSpPr>
          <a:xfrm>
            <a:off x="990600" y="1366636"/>
            <a:ext cx="7294562" cy="2721750"/>
            <a:chOff x="935038" y="1631950"/>
            <a:chExt cx="7294562" cy="4235450"/>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1631950"/>
              <a:ext cx="7294562"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81200"/>
              <a:ext cx="576263"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057400"/>
              <a:ext cx="1362075" cy="138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962400"/>
              <a:ext cx="32861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0463" y="4724400"/>
              <a:ext cx="33813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665663"/>
              <a:ext cx="17462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9725" y="4673600"/>
              <a:ext cx="320675"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8938" y="4078288"/>
              <a:ext cx="103346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874914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Third scenario (Contd..)</a:t>
            </a:r>
            <a:br>
              <a:rPr lang="en-US" sz="3200" dirty="0">
                <a:latin typeface="Cambria" pitchFamily="18" charset="0"/>
              </a:rPr>
            </a:br>
            <a:endParaRPr lang="en-IN" sz="3200" dirty="0"/>
          </a:p>
        </p:txBody>
      </p:sp>
      <p:sp>
        <p:nvSpPr>
          <p:cNvPr id="3" name="Text Placeholder 2"/>
          <p:cNvSpPr>
            <a:spLocks noGrp="1"/>
          </p:cNvSpPr>
          <p:nvPr>
            <p:ph type="body" idx="1"/>
          </p:nvPr>
        </p:nvSpPr>
        <p:spPr/>
        <p:txBody>
          <a:bodyPr/>
          <a:lstStyle/>
          <a:p>
            <a:pPr marL="285750" indent="-285750" algn="just">
              <a:lnSpc>
                <a:spcPct val="100000"/>
              </a:lnSpc>
              <a:buFont typeface="Arial" pitchFamily="34" charset="0"/>
              <a:buChar char="•"/>
            </a:pPr>
            <a:r>
              <a:rPr lang="en-US" sz="1400" dirty="0">
                <a:solidFill>
                  <a:srgbClr val="000000"/>
                </a:solidFill>
                <a:latin typeface="Cambria" pitchFamily="18" charset="0"/>
              </a:rPr>
              <a:t>Alice needs a user agent to prepare her message. She then needs to send the message through the LAN or WAN. </a:t>
            </a:r>
          </a:p>
          <a:p>
            <a:pPr marL="285750" indent="-285750" algn="just">
              <a:lnSpc>
                <a:spcPct val="100000"/>
              </a:lnSpc>
              <a:buFont typeface="Arial" pitchFamily="34" charset="0"/>
              <a:buChar char="•"/>
            </a:pPr>
            <a:endParaRPr lang="en-US" sz="1400" dirty="0">
              <a:solidFill>
                <a:srgbClr val="000000"/>
              </a:solidFill>
              <a:latin typeface="Cambria" pitchFamily="18" charset="0"/>
            </a:endParaRPr>
          </a:p>
          <a:p>
            <a:pPr marL="285750" indent="-285750" algn="just">
              <a:lnSpc>
                <a:spcPct val="100000"/>
              </a:lnSpc>
              <a:buFont typeface="Arial" pitchFamily="34" charset="0"/>
              <a:buChar char="•"/>
            </a:pPr>
            <a:r>
              <a:rPr lang="en-US" sz="1400" dirty="0">
                <a:solidFill>
                  <a:srgbClr val="000000"/>
                </a:solidFill>
                <a:latin typeface="Cambria" pitchFamily="18" charset="0"/>
              </a:rPr>
              <a:t>This can be done through a </a:t>
            </a:r>
            <a:r>
              <a:rPr lang="en-US" sz="1400" dirty="0">
                <a:solidFill>
                  <a:srgbClr val="FF0000"/>
                </a:solidFill>
                <a:latin typeface="Cambria" pitchFamily="18" charset="0"/>
              </a:rPr>
              <a:t>pair of message transfer agents (client and server)</a:t>
            </a:r>
            <a:r>
              <a:rPr lang="en-US" sz="1400" dirty="0">
                <a:solidFill>
                  <a:schemeClr val="accent4">
                    <a:lumMod val="50000"/>
                    <a:lumOff val="50000"/>
                  </a:schemeClr>
                </a:solidFill>
                <a:latin typeface="Cambria" pitchFamily="18" charset="0"/>
              </a:rPr>
              <a:t>. </a:t>
            </a:r>
            <a:r>
              <a:rPr lang="en-US" sz="1400" dirty="0">
                <a:solidFill>
                  <a:srgbClr val="000000"/>
                </a:solidFill>
                <a:latin typeface="Cambria" pitchFamily="18" charset="0"/>
              </a:rPr>
              <a:t>Whenever Alice has a message to send, she calls the user agent which, in turn, calls the MTA client. </a:t>
            </a:r>
          </a:p>
          <a:p>
            <a:pPr marL="285750" indent="-285750" algn="just">
              <a:lnSpc>
                <a:spcPct val="100000"/>
              </a:lnSpc>
              <a:buFont typeface="Arial" pitchFamily="34" charset="0"/>
              <a:buChar char="•"/>
            </a:pPr>
            <a:endParaRPr lang="en-US" sz="1400" dirty="0">
              <a:solidFill>
                <a:srgbClr val="000000"/>
              </a:solidFill>
              <a:latin typeface="Cambria" pitchFamily="18" charset="0"/>
            </a:endParaRPr>
          </a:p>
          <a:p>
            <a:pPr marL="285750" indent="-285750" algn="just">
              <a:lnSpc>
                <a:spcPct val="100000"/>
              </a:lnSpc>
              <a:buFont typeface="Arial" pitchFamily="34" charset="0"/>
              <a:buChar char="•"/>
            </a:pPr>
            <a:r>
              <a:rPr lang="en-US" sz="1400" dirty="0">
                <a:solidFill>
                  <a:srgbClr val="000000"/>
                </a:solidFill>
                <a:latin typeface="Cambria" pitchFamily="18" charset="0"/>
              </a:rPr>
              <a:t>The MTA client establishes a connection with the MTA server on the system, which is running continuously. The system at Alice’s site queues all messages received. </a:t>
            </a:r>
          </a:p>
          <a:p>
            <a:pPr marL="285750" indent="-285750" algn="just">
              <a:lnSpc>
                <a:spcPct val="100000"/>
              </a:lnSpc>
              <a:buFont typeface="Arial" pitchFamily="34" charset="0"/>
              <a:buChar char="•"/>
            </a:pPr>
            <a:endParaRPr lang="en-US" sz="1400" dirty="0">
              <a:solidFill>
                <a:srgbClr val="000000"/>
              </a:solidFill>
              <a:latin typeface="Cambria" pitchFamily="18" charset="0"/>
            </a:endParaRPr>
          </a:p>
          <a:p>
            <a:pPr marL="285750" indent="-285750" algn="just">
              <a:lnSpc>
                <a:spcPct val="100000"/>
              </a:lnSpc>
              <a:buFont typeface="Arial" pitchFamily="34" charset="0"/>
              <a:buChar char="•"/>
            </a:pPr>
            <a:r>
              <a:rPr lang="en-US" sz="1400" dirty="0">
                <a:solidFill>
                  <a:srgbClr val="000000"/>
                </a:solidFill>
                <a:latin typeface="Cambria" pitchFamily="18" charset="0"/>
              </a:rPr>
              <a:t>It then uses an MTA client to share the messages to the system at Bob’s site; the system receives the message and stores it in Bob’s mailbox.</a:t>
            </a:r>
            <a:endParaRPr lang="en-US" sz="1400" dirty="0">
              <a:solidFill>
                <a:srgbClr val="000000"/>
              </a:solidFill>
              <a:latin typeface="Cambria" pitchFamily="18" charset="0"/>
              <a:cs typeface="Times New Roman" pitchFamily="18" charset="0"/>
            </a:endParaRPr>
          </a:p>
          <a:p>
            <a:pPr>
              <a:lnSpc>
                <a:spcPct val="100000"/>
              </a:lnSpc>
              <a:buFont typeface="Arial" pitchFamily="34" charset="0"/>
              <a:buChar char="•"/>
            </a:pPr>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104</a:t>
            </a:fld>
            <a:endParaRPr lang="en"/>
          </a:p>
        </p:txBody>
      </p:sp>
    </p:spTree>
    <p:extLst>
      <p:ext uri="{BB962C8B-B14F-4D97-AF65-F5344CB8AC3E}">
        <p14:creationId xmlns:p14="http://schemas.microsoft.com/office/powerpoint/2010/main" val="31889814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Fourth scenario</a:t>
            </a:r>
            <a:r>
              <a:rPr lang="en-US" dirty="0">
                <a:solidFill>
                  <a:srgbClr val="7030A0"/>
                </a:solidFill>
                <a:latin typeface="Cambria" pitchFamily="18" charset="0"/>
              </a:rPr>
              <a:t/>
            </a:r>
            <a:br>
              <a:rPr lang="en-US" dirty="0">
                <a:solidFill>
                  <a:srgbClr val="7030A0"/>
                </a:solidFill>
                <a:latin typeface="Cambria" pitchFamily="18" charset="0"/>
              </a:rPr>
            </a:b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105</a:t>
            </a:fld>
            <a:endParaRPr lang="en"/>
          </a:p>
        </p:txBody>
      </p:sp>
      <p:grpSp>
        <p:nvGrpSpPr>
          <p:cNvPr id="5" name="Group 4"/>
          <p:cNvGrpSpPr/>
          <p:nvPr/>
        </p:nvGrpSpPr>
        <p:grpSpPr>
          <a:xfrm>
            <a:off x="583611" y="1968087"/>
            <a:ext cx="7678737" cy="2549018"/>
            <a:chOff x="855663" y="1682750"/>
            <a:chExt cx="7678737" cy="4184650"/>
          </a:xfrm>
        </p:grpSpPr>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1682750"/>
              <a:ext cx="7678737"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57400"/>
              <a:ext cx="576263"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33600"/>
              <a:ext cx="812800"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588" y="4070350"/>
              <a:ext cx="328612"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7063" y="4800600"/>
              <a:ext cx="33813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375" y="4748213"/>
              <a:ext cx="1444625" cy="2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1525" y="4759325"/>
              <a:ext cx="320675"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038600"/>
              <a:ext cx="338138"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168525"/>
              <a:ext cx="1077913"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800" y="2017713"/>
              <a:ext cx="576263" cy="1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961747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Fourth scenario (Contd..)</a:t>
            </a:r>
            <a:endParaRPr lang="en-IN" sz="3200" dirty="0"/>
          </a:p>
        </p:txBody>
      </p:sp>
      <p:sp>
        <p:nvSpPr>
          <p:cNvPr id="3" name="Text Placeholder 2"/>
          <p:cNvSpPr>
            <a:spLocks noGrp="1"/>
          </p:cNvSpPr>
          <p:nvPr>
            <p:ph type="body" idx="1"/>
          </p:nvPr>
        </p:nvSpPr>
        <p:spPr/>
        <p:txBody>
          <a:bodyPr/>
          <a:lstStyle/>
          <a:p>
            <a:pPr marL="285750" indent="-285750" algn="just">
              <a:lnSpc>
                <a:spcPct val="150000"/>
              </a:lnSpc>
              <a:buFont typeface="Arial" pitchFamily="34" charset="0"/>
              <a:buChar char="•"/>
            </a:pPr>
            <a:r>
              <a:rPr lang="en-US" sz="1400" dirty="0">
                <a:solidFill>
                  <a:srgbClr val="000000"/>
                </a:solidFill>
                <a:latin typeface="Cambria" pitchFamily="18" charset="0"/>
                <a:cs typeface="Times New Roman" pitchFamily="18" charset="0"/>
              </a:rPr>
              <a:t>Here, Bob is also connected to his mail server by a WAN or a LAN. After the message has arrived at Bob’s mail server, Bob needs to retrieve it. </a:t>
            </a:r>
          </a:p>
          <a:p>
            <a:pPr marL="285750" indent="-285750" algn="just">
              <a:lnSpc>
                <a:spcPct val="150000"/>
              </a:lnSpc>
              <a:buFont typeface="Arial" pitchFamily="34" charset="0"/>
              <a:buChar char="•"/>
            </a:pPr>
            <a:endParaRPr lang="en-US" sz="1400" dirty="0">
              <a:solidFill>
                <a:srgbClr val="000000"/>
              </a:solidFill>
              <a:latin typeface="Cambria" pitchFamily="18" charset="0"/>
              <a:cs typeface="Times New Roman" pitchFamily="18" charset="0"/>
            </a:endParaRPr>
          </a:p>
          <a:p>
            <a:pPr marL="285750" indent="-285750" algn="just">
              <a:lnSpc>
                <a:spcPct val="150000"/>
              </a:lnSpc>
              <a:buFont typeface="Arial" pitchFamily="34" charset="0"/>
              <a:buChar char="•"/>
            </a:pPr>
            <a:r>
              <a:rPr lang="en-US" sz="1400" dirty="0">
                <a:solidFill>
                  <a:srgbClr val="000000"/>
                </a:solidFill>
                <a:latin typeface="Cambria" pitchFamily="18" charset="0"/>
                <a:cs typeface="Times New Roman" pitchFamily="18" charset="0"/>
              </a:rPr>
              <a:t>Here, we need another set of client-server agents, which we call </a:t>
            </a:r>
            <a:r>
              <a:rPr lang="en-US" sz="1400" dirty="0">
                <a:solidFill>
                  <a:srgbClr val="FF0000"/>
                </a:solidFill>
                <a:latin typeface="Cambria" pitchFamily="18" charset="0"/>
                <a:cs typeface="Times New Roman" pitchFamily="18" charset="0"/>
              </a:rPr>
              <a:t>message access agents (MAAs). </a:t>
            </a:r>
          </a:p>
          <a:p>
            <a:pPr marL="285750" indent="-285750" algn="just">
              <a:lnSpc>
                <a:spcPct val="150000"/>
              </a:lnSpc>
              <a:buFont typeface="Arial" pitchFamily="34" charset="0"/>
              <a:buChar char="•"/>
            </a:pPr>
            <a:endParaRPr lang="en-US" sz="1400" dirty="0">
              <a:solidFill>
                <a:srgbClr val="000000"/>
              </a:solidFill>
              <a:latin typeface="Cambria" pitchFamily="18" charset="0"/>
              <a:cs typeface="Times New Roman" pitchFamily="18" charset="0"/>
            </a:endParaRPr>
          </a:p>
          <a:p>
            <a:pPr marL="285750" indent="-285750" algn="just">
              <a:lnSpc>
                <a:spcPct val="150000"/>
              </a:lnSpc>
              <a:buFont typeface="Arial" pitchFamily="34" charset="0"/>
              <a:buChar char="•"/>
            </a:pPr>
            <a:r>
              <a:rPr lang="en-US" sz="1400" dirty="0">
                <a:solidFill>
                  <a:srgbClr val="000000"/>
                </a:solidFill>
                <a:latin typeface="Cambria" pitchFamily="18" charset="0"/>
                <a:cs typeface="Times New Roman" pitchFamily="18" charset="0"/>
              </a:rPr>
              <a:t>Bob uses an MAA client to retrieve his messages. The client sends a request to the MAA server, which is running all the time, and requests the transfer of the messages. </a:t>
            </a:r>
          </a:p>
          <a:p>
            <a:pPr marL="285750" indent="-285750" algn="just">
              <a:lnSpc>
                <a:spcPct val="150000"/>
              </a:lnSpc>
              <a:buFont typeface="Arial" pitchFamily="34" charset="0"/>
              <a:buChar char="•"/>
            </a:pPr>
            <a:endParaRPr lang="en-US" sz="1400" dirty="0">
              <a:solidFill>
                <a:srgbClr val="000000"/>
              </a:solidFill>
              <a:latin typeface="Cambria" pitchFamily="18" charset="0"/>
              <a:cs typeface="Times New Roman" pitchFamily="18" charset="0"/>
            </a:endParaRPr>
          </a:p>
          <a:p>
            <a:pPr marL="285750" indent="-285750" algn="just">
              <a:lnSpc>
                <a:spcPct val="150000"/>
              </a:lnSpc>
              <a:buFont typeface="Arial" pitchFamily="34" charset="0"/>
              <a:buChar char="•"/>
            </a:pPr>
            <a:r>
              <a:rPr lang="en-US" sz="1400" dirty="0">
                <a:solidFill>
                  <a:srgbClr val="000000"/>
                </a:solidFill>
                <a:latin typeface="Cambria" pitchFamily="18" charset="0"/>
              </a:rPr>
              <a:t>Bob cannot bias the mail server to use the MTA server directly. To use the MTA server directly, Bob would need to run the MTA server all the time because he does not know when a message will arrive.</a:t>
            </a:r>
            <a:endParaRPr lang="en-US" sz="1400" dirty="0">
              <a:solidFill>
                <a:srgbClr val="000000"/>
              </a:solidFill>
              <a:latin typeface="Cambria" pitchFamily="18" charset="0"/>
              <a:cs typeface="Times New Roman" pitchFamily="18" charset="0"/>
            </a:endParaRPr>
          </a:p>
          <a:p>
            <a:pPr>
              <a:buFont typeface="Arial" pitchFamily="34" charset="0"/>
              <a:buChar char="•"/>
            </a:pPr>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106</a:t>
            </a:fld>
            <a:endParaRPr lang="en"/>
          </a:p>
        </p:txBody>
      </p:sp>
    </p:spTree>
    <p:extLst>
      <p:ext uri="{BB962C8B-B14F-4D97-AF65-F5344CB8AC3E}">
        <p14:creationId xmlns:p14="http://schemas.microsoft.com/office/powerpoint/2010/main" val="19279362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Push </a:t>
            </a:r>
            <a:r>
              <a:rPr lang="en-US" altLang="en-US" sz="3200" dirty="0" err="1">
                <a:latin typeface="Cambria" pitchFamily="18" charset="0"/>
              </a:rPr>
              <a:t>vs</a:t>
            </a:r>
            <a:r>
              <a:rPr lang="en-US" altLang="en-US" sz="3200" dirty="0">
                <a:latin typeface="Cambria" pitchFamily="18" charset="0"/>
              </a:rPr>
              <a:t> Pull</a:t>
            </a:r>
            <a:r>
              <a:rPr lang="en-US" altLang="en-US" i="1" dirty="0">
                <a:latin typeface="Cambria" pitchFamily="18" charset="0"/>
              </a:rPr>
              <a:t/>
            </a:r>
            <a:br>
              <a:rPr lang="en-US" altLang="en-US" i="1" dirty="0">
                <a:latin typeface="Cambria" pitchFamily="18" charset="0"/>
              </a:rPr>
            </a:br>
            <a:endParaRPr lang="en-IN" dirty="0"/>
          </a:p>
        </p:txBody>
      </p:sp>
      <p:sp>
        <p:nvSpPr>
          <p:cNvPr id="3" name="Text Placeholder 2"/>
          <p:cNvSpPr>
            <a:spLocks noGrp="1"/>
          </p:cNvSpPr>
          <p:nvPr>
            <p:ph type="body" idx="1"/>
          </p:nvPr>
        </p:nvSpPr>
        <p:spPr/>
        <p:txBody>
          <a:bodyPr/>
          <a:lstStyle/>
          <a:p>
            <a:pPr marL="285750" indent="-285750" algn="just">
              <a:lnSpc>
                <a:spcPct val="150000"/>
              </a:lnSpc>
              <a:buFont typeface="Courier New" panose="02070309020205020404" pitchFamily="49" charset="0"/>
              <a:buChar char="o"/>
            </a:pPr>
            <a:r>
              <a:rPr lang="en-US" sz="1400" dirty="0">
                <a:solidFill>
                  <a:srgbClr val="000000"/>
                </a:solidFill>
                <a:latin typeface="Cambria" pitchFamily="18" charset="0"/>
                <a:cs typeface="Times New Roman" pitchFamily="18" charset="0"/>
              </a:rPr>
              <a:t>Here, Bob needs another pair of client-server programs: message access programs. This is because an MTA client-server program is a push program: </a:t>
            </a:r>
          </a:p>
          <a:p>
            <a:pPr marL="285750" indent="-285750" algn="just">
              <a:lnSpc>
                <a:spcPct val="150000"/>
              </a:lnSpc>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lnSpc>
                <a:spcPct val="150000"/>
              </a:lnSpc>
              <a:buFont typeface="Courier New" panose="02070309020205020404" pitchFamily="49" charset="0"/>
              <a:buChar char="o"/>
            </a:pPr>
            <a:r>
              <a:rPr lang="en-US" sz="1400" dirty="0">
                <a:solidFill>
                  <a:srgbClr val="000000"/>
                </a:solidFill>
                <a:latin typeface="Cambria" pitchFamily="18" charset="0"/>
                <a:cs typeface="Times New Roman" pitchFamily="18" charset="0"/>
              </a:rPr>
              <a:t>The client pushes the message to the server. Bob needs a pull program. The client needs to pull the message from the server.</a:t>
            </a:r>
          </a:p>
          <a:p>
            <a:pPr marL="285750" indent="-285750" algn="just">
              <a:lnSpc>
                <a:spcPct val="150000"/>
              </a:lnSpc>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107</a:t>
            </a:fld>
            <a:endParaRPr lang="en"/>
          </a:p>
        </p:txBody>
      </p:sp>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76600"/>
            <a:ext cx="3778250" cy="132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3702050" cy="139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93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6"/>
                                        </p:tgtEl>
                                        <p:attrNameLst>
                                          <p:attrName>style.visibility</p:attrName>
                                        </p:attrNameLst>
                                      </p:cBhvr>
                                      <p:to>
                                        <p:strVal val="visible"/>
                                      </p:to>
                                    </p:set>
                                    <p:anim calcmode="lin" valueType="num">
                                      <p:cBhvr>
                                        <p:cTn id="15" dur="2000" fill="hold"/>
                                        <p:tgtEl>
                                          <p:spTgt spid="6"/>
                                        </p:tgtEl>
                                        <p:attrNameLst>
                                          <p:attrName>ppt_w</p:attrName>
                                        </p:attrNameLst>
                                      </p:cBhvr>
                                      <p:tavLst>
                                        <p:tav tm="0">
                                          <p:val>
                                            <p:fltVal val="0"/>
                                          </p:val>
                                        </p:tav>
                                        <p:tav tm="100000">
                                          <p:val>
                                            <p:strVal val="#ppt_w"/>
                                          </p:val>
                                        </p:tav>
                                      </p:tavLst>
                                    </p:anim>
                                    <p:anim calcmode="lin" valueType="num">
                                      <p:cBhvr>
                                        <p:cTn id="16" dur="2000" fill="hold"/>
                                        <p:tgtEl>
                                          <p:spTgt spid="6"/>
                                        </p:tgtEl>
                                        <p:attrNameLst>
                                          <p:attrName>ppt_h</p:attrName>
                                        </p:attrNameLst>
                                      </p:cBhvr>
                                      <p:tavLst>
                                        <p:tav tm="0">
                                          <p:val>
                                            <p:fltVal val="0"/>
                                          </p:val>
                                        </p:tav>
                                        <p:tav tm="100000">
                                          <p:val>
                                            <p:strVal val="#ppt_h"/>
                                          </p:val>
                                        </p:tav>
                                      </p:tavLst>
                                    </p:anim>
                                    <p:anim calcmode="lin" valueType="num">
                                      <p:cBhvr>
                                        <p:cTn id="17" dur="2000" fill="hold"/>
                                        <p:tgtEl>
                                          <p:spTgt spid="6"/>
                                        </p:tgtEl>
                                        <p:attrNameLst>
                                          <p:attrName>style.rotation</p:attrName>
                                        </p:attrNameLst>
                                      </p:cBhvr>
                                      <p:tavLst>
                                        <p:tav tm="0">
                                          <p:val>
                                            <p:fltVal val="90"/>
                                          </p:val>
                                        </p:tav>
                                        <p:tav tm="100000">
                                          <p:val>
                                            <p:fltVal val="0"/>
                                          </p:val>
                                        </p:tav>
                                      </p:tavLst>
                                    </p:anim>
                                    <p:animEffect transition="in" filter="fade">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User Agent</a:t>
            </a:r>
            <a:br>
              <a:rPr lang="en-US" sz="3200" dirty="0">
                <a:latin typeface="Cambria" pitchFamily="18" charset="0"/>
              </a:rPr>
            </a:br>
            <a:endParaRPr lang="en-IN" sz="3200" dirty="0">
              <a:latin typeface="Cambria" pitchFamily="18" charset="0"/>
            </a:endParaRPr>
          </a:p>
        </p:txBody>
      </p:sp>
      <p:sp>
        <p:nvSpPr>
          <p:cNvPr id="3" name="Text Placeholder 2"/>
          <p:cNvSpPr>
            <a:spLocks noGrp="1"/>
          </p:cNvSpPr>
          <p:nvPr>
            <p:ph type="body" idx="1"/>
          </p:nvPr>
        </p:nvSpPr>
        <p:spPr/>
        <p:txBody>
          <a:bodyPr/>
          <a:lstStyle/>
          <a:p>
            <a:pPr marL="285750" indent="-285750" algn="just">
              <a:buFont typeface="Arial" pitchFamily="34" charset="0"/>
              <a:buChar char="•"/>
            </a:pPr>
            <a:r>
              <a:rPr lang="en-US" sz="1400" dirty="0">
                <a:latin typeface="Cambria" pitchFamily="18" charset="0"/>
              </a:rPr>
              <a:t>The first component of an electronic mail system is the user agent (UA). It provides service to the user to make the process of sending and receiving a message easier.</a:t>
            </a:r>
          </a:p>
          <a:p>
            <a:pPr marL="285750" indent="-285750" algn="just">
              <a:buFont typeface="Arial" pitchFamily="34" charset="0"/>
              <a:buChar char="•"/>
            </a:pPr>
            <a:endParaRPr lang="en-US" sz="1400" dirty="0">
              <a:latin typeface="Cambria" pitchFamily="18" charset="0"/>
            </a:endParaRP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Services Provided by a User Agent</a:t>
            </a: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User Agent Types</a:t>
            </a: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Sending Mail</a:t>
            </a: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Receiving Mail</a:t>
            </a: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Addresses</a:t>
            </a:r>
          </a:p>
          <a:p>
            <a:pPr lvl="0" algn="just">
              <a:spcBef>
                <a:spcPct val="5000"/>
              </a:spcBef>
              <a:spcAft>
                <a:spcPct val="5000"/>
              </a:spcAft>
              <a:buClr>
                <a:srgbClr val="000066"/>
              </a:buClr>
              <a:buSzPct val="117000"/>
              <a:buFont typeface="Arial" pitchFamily="34" charset="0"/>
              <a:buChar char="•"/>
            </a:pPr>
            <a:r>
              <a:rPr lang="en-US" sz="1400" dirty="0">
                <a:latin typeface="Cambria" pitchFamily="18" charset="0"/>
              </a:rPr>
              <a:t>Mailing List or Group List</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108</a:t>
            </a:fld>
            <a:endParaRPr lang="en"/>
          </a:p>
        </p:txBody>
      </p:sp>
    </p:spTree>
    <p:extLst>
      <p:ext uri="{BB962C8B-B14F-4D97-AF65-F5344CB8AC3E}">
        <p14:creationId xmlns:p14="http://schemas.microsoft.com/office/powerpoint/2010/main" val="32676999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Message transfer agent</a:t>
            </a:r>
            <a:endParaRPr lang="en-IN" sz="3200" dirty="0">
              <a:latin typeface="Cambria" pitchFamily="18" charset="0"/>
            </a:endParaRPr>
          </a:p>
        </p:txBody>
      </p:sp>
      <p:sp>
        <p:nvSpPr>
          <p:cNvPr id="3" name="Text Placeholder 2"/>
          <p:cNvSpPr>
            <a:spLocks noGrp="1"/>
          </p:cNvSpPr>
          <p:nvPr>
            <p:ph type="body" idx="1"/>
          </p:nvPr>
        </p:nvSpPr>
        <p:spPr/>
        <p:txBody>
          <a:bodyPr/>
          <a:lstStyle/>
          <a:p>
            <a:pPr algn="just">
              <a:lnSpc>
                <a:spcPct val="150000"/>
              </a:lnSpc>
              <a:buFont typeface="Arial" pitchFamily="34" charset="0"/>
              <a:buChar char="•"/>
            </a:pPr>
            <a:r>
              <a:rPr lang="en-US" sz="1400" dirty="0">
                <a:latin typeface="Cambria" pitchFamily="18" charset="0"/>
              </a:rPr>
              <a:t>The actual mail transfer is done through message transfer agents (MTAs). To send mail, a system must have the client MTA, and to receive mail, a system must have a server MTA. </a:t>
            </a:r>
          </a:p>
          <a:p>
            <a:pPr algn="just">
              <a:lnSpc>
                <a:spcPct val="150000"/>
              </a:lnSpc>
              <a:buFont typeface="Arial" pitchFamily="34" charset="0"/>
              <a:buChar char="•"/>
            </a:pPr>
            <a:r>
              <a:rPr lang="en-US" sz="1400" dirty="0">
                <a:latin typeface="Cambria" pitchFamily="18" charset="0"/>
              </a:rPr>
              <a:t>The formal protocol that defines the MTA client and server in the Internet is called </a:t>
            </a:r>
            <a:r>
              <a:rPr lang="en-US" sz="1400" dirty="0">
                <a:solidFill>
                  <a:srgbClr val="FF0000"/>
                </a:solidFill>
                <a:latin typeface="Cambria" pitchFamily="18" charset="0"/>
              </a:rPr>
              <a:t>Simple Mail Transfer Protocol (SMTP). </a:t>
            </a:r>
          </a:p>
          <a:p>
            <a:pPr marL="0" indent="0" algn="just">
              <a:buNone/>
            </a:pPr>
            <a:endParaRPr lang="en-US"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109</a:t>
            </a:fld>
            <a:endParaRPr lang="en"/>
          </a:p>
        </p:txBody>
      </p:sp>
    </p:spTree>
    <p:extLst>
      <p:ext uri="{BB962C8B-B14F-4D97-AF65-F5344CB8AC3E}">
        <p14:creationId xmlns:p14="http://schemas.microsoft.com/office/powerpoint/2010/main" val="1678038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1A40D-D29B-4445-BC0D-5F832326D879}"/>
              </a:ext>
            </a:extLst>
          </p:cNvPr>
          <p:cNvSpPr>
            <a:spLocks noGrp="1"/>
          </p:cNvSpPr>
          <p:nvPr>
            <p:ph type="title"/>
          </p:nvPr>
        </p:nvSpPr>
        <p:spPr>
          <a:xfrm>
            <a:off x="311700" y="158129"/>
            <a:ext cx="8520600" cy="416346"/>
          </a:xfrm>
        </p:spPr>
        <p:txBody>
          <a:bodyPr/>
          <a:lstStyle/>
          <a:p>
            <a:r>
              <a:rPr lang="en-IN" sz="3200" dirty="0"/>
              <a:t>DNS in the Internet</a:t>
            </a:r>
          </a:p>
        </p:txBody>
      </p:sp>
      <p:sp>
        <p:nvSpPr>
          <p:cNvPr id="3" name="Text Placeholder 2">
            <a:extLst>
              <a:ext uri="{FF2B5EF4-FFF2-40B4-BE49-F238E27FC236}">
                <a16:creationId xmlns:a16="http://schemas.microsoft.com/office/drawing/2014/main" xmlns="" id="{E66DAF04-7788-4C08-A244-C402935F4AED}"/>
              </a:ext>
            </a:extLst>
          </p:cNvPr>
          <p:cNvSpPr>
            <a:spLocks noGrp="1"/>
          </p:cNvSpPr>
          <p:nvPr>
            <p:ph type="body" idx="1"/>
          </p:nvPr>
        </p:nvSpPr>
        <p:spPr>
          <a:xfrm>
            <a:off x="3430670" y="574475"/>
            <a:ext cx="5401630" cy="3994550"/>
          </a:xfrm>
        </p:spPr>
        <p:txBody>
          <a:bodyPr/>
          <a:lstStyle/>
          <a:p>
            <a:pPr algn="just"/>
            <a:r>
              <a:rPr lang="en-IN" sz="1400" dirty="0">
                <a:solidFill>
                  <a:schemeClr val="bg2">
                    <a:lumMod val="50000"/>
                  </a:schemeClr>
                </a:solidFill>
                <a:latin typeface="Cambria" panose="02040503050406030204" pitchFamily="18" charset="0"/>
                <a:ea typeface="Cambria" panose="02040503050406030204" pitchFamily="18" charset="0"/>
              </a:rPr>
              <a:t>In internet the domain name space is divided into three different sections.</a:t>
            </a:r>
          </a:p>
          <a:p>
            <a:pPr algn="just"/>
            <a:r>
              <a:rPr lang="en-IN" sz="1400" dirty="0">
                <a:solidFill>
                  <a:schemeClr val="bg2">
                    <a:lumMod val="50000"/>
                  </a:schemeClr>
                </a:solidFill>
                <a:latin typeface="Cambria" panose="02040503050406030204" pitchFamily="18" charset="0"/>
                <a:ea typeface="Cambria" panose="02040503050406030204" pitchFamily="18" charset="0"/>
              </a:rPr>
              <a:t>Generic domains, country domains and the inverse domains.</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Generic Domains</a:t>
            </a:r>
          </a:p>
          <a:p>
            <a:pPr algn="just"/>
            <a:r>
              <a:rPr lang="en-IN" sz="1400" dirty="0">
                <a:solidFill>
                  <a:schemeClr val="bg2">
                    <a:lumMod val="50000"/>
                  </a:schemeClr>
                </a:solidFill>
                <a:latin typeface="Cambria" panose="02040503050406030204" pitchFamily="18" charset="0"/>
                <a:ea typeface="Cambria" panose="02040503050406030204" pitchFamily="18" charset="0"/>
              </a:rPr>
              <a:t>Define registered hosts according to their generic behaviour.</a:t>
            </a:r>
          </a:p>
          <a:p>
            <a:pPr algn="just"/>
            <a:r>
              <a:rPr lang="en-IN" sz="1400" dirty="0">
                <a:solidFill>
                  <a:schemeClr val="bg2">
                    <a:lumMod val="50000"/>
                  </a:schemeClr>
                </a:solidFill>
                <a:latin typeface="Cambria" panose="02040503050406030204" pitchFamily="18" charset="0"/>
                <a:ea typeface="Cambria" panose="02040503050406030204" pitchFamily="18" charset="0"/>
              </a:rPr>
              <a:t>Each node in a tree defines a domain which s an index to the domain name space database.</a:t>
            </a:r>
          </a:p>
        </p:txBody>
      </p:sp>
      <p:sp>
        <p:nvSpPr>
          <p:cNvPr id="4" name="Slide Number Placeholder 3">
            <a:extLst>
              <a:ext uri="{FF2B5EF4-FFF2-40B4-BE49-F238E27FC236}">
                <a16:creationId xmlns:a16="http://schemas.microsoft.com/office/drawing/2014/main" xmlns="" id="{66523B9B-DA2B-43BC-B090-67C976C5D9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pic>
        <p:nvPicPr>
          <p:cNvPr id="6" name="Picture 10">
            <a:extLst>
              <a:ext uri="{FF2B5EF4-FFF2-40B4-BE49-F238E27FC236}">
                <a16:creationId xmlns:a16="http://schemas.microsoft.com/office/drawing/2014/main" xmlns="" id="{8D3D6E5A-6997-42FB-9ED6-9FC360FAD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762663"/>
            <a:ext cx="3118970" cy="134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C975CFD8-463A-4AD0-B7CE-700540D41E24}"/>
              </a:ext>
            </a:extLst>
          </p:cNvPr>
          <p:cNvSpPr txBox="1"/>
          <p:nvPr/>
        </p:nvSpPr>
        <p:spPr>
          <a:xfrm>
            <a:off x="1037463" y="2123934"/>
            <a:ext cx="1667444"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DNS used in internet </a:t>
            </a:r>
          </a:p>
        </p:txBody>
      </p:sp>
      <p:pic>
        <p:nvPicPr>
          <p:cNvPr id="9" name="Picture 10">
            <a:extLst>
              <a:ext uri="{FF2B5EF4-FFF2-40B4-BE49-F238E27FC236}">
                <a16:creationId xmlns:a16="http://schemas.microsoft.com/office/drawing/2014/main" xmlns="" id="{01A5B2AB-44C6-43D9-B6C5-4BC335B87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999" y="2398214"/>
            <a:ext cx="3926577" cy="21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xmlns="" id="{2D9C4452-E402-457D-8893-72D6A29121B6}"/>
              </a:ext>
            </a:extLst>
          </p:cNvPr>
          <p:cNvSpPr txBox="1"/>
          <p:nvPr/>
        </p:nvSpPr>
        <p:spPr>
          <a:xfrm>
            <a:off x="5686634" y="4636961"/>
            <a:ext cx="1391728"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Generic Domains</a:t>
            </a:r>
          </a:p>
        </p:txBody>
      </p:sp>
      <p:pic>
        <p:nvPicPr>
          <p:cNvPr id="12" name="Picture 25">
            <a:extLst>
              <a:ext uri="{FF2B5EF4-FFF2-40B4-BE49-F238E27FC236}">
                <a16:creationId xmlns:a16="http://schemas.microsoft.com/office/drawing/2014/main" xmlns="" id="{077DBDB3-1671-4768-AF35-EFC50C4DC9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78"/>
          <a:stretch/>
        </p:blipFill>
        <p:spPr bwMode="auto">
          <a:xfrm>
            <a:off x="311700" y="2398213"/>
            <a:ext cx="3118969" cy="21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xmlns="" id="{33684F6A-7B80-49A6-98FD-5206A5264D3D}"/>
              </a:ext>
            </a:extLst>
          </p:cNvPr>
          <p:cNvSpPr txBox="1"/>
          <p:nvPr/>
        </p:nvSpPr>
        <p:spPr>
          <a:xfrm>
            <a:off x="865976" y="4498461"/>
            <a:ext cx="1813317"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Generic Domain Labels</a:t>
            </a:r>
          </a:p>
        </p:txBody>
      </p:sp>
      <p:pic>
        <p:nvPicPr>
          <p:cNvPr id="15" name="Google Shape;94;p16">
            <a:extLst>
              <a:ext uri="{FF2B5EF4-FFF2-40B4-BE49-F238E27FC236}">
                <a16:creationId xmlns:a16="http://schemas.microsoft.com/office/drawing/2014/main" xmlns="" id="{825B13E9-F554-45A8-B872-56ADAD00D254}"/>
              </a:ext>
            </a:extLst>
          </p:cNvPr>
          <p:cNvPicPr preferRelativeResize="0"/>
          <p:nvPr/>
        </p:nvPicPr>
        <p:blipFill>
          <a:blip r:embed="rId5">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42160797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SMTP range</a:t>
            </a:r>
            <a:r>
              <a:rPr lang="en-US" dirty="0"/>
              <a:t/>
            </a:r>
            <a:br>
              <a:rPr lang="en-US" dirty="0"/>
            </a:b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110</a:t>
            </a:fld>
            <a:endParaRPr lang="en"/>
          </a:p>
        </p:txBody>
      </p:sp>
      <p:pic>
        <p:nvPicPr>
          <p:cNvPr id="5"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480" y="1655064"/>
            <a:ext cx="7775448" cy="256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3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SMTP range (Contd..)</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solidFill>
                  <a:srgbClr val="000000"/>
                </a:solidFill>
                <a:latin typeface="Cambria" pitchFamily="18" charset="0"/>
                <a:cs typeface="Times New Roman" pitchFamily="18" charset="0"/>
              </a:rPr>
              <a:t>SMTP is used two times, between the sender and the sender’s mail server and between the two mail servers. </a:t>
            </a:r>
            <a:r>
              <a:rPr lang="en-US" sz="1400" dirty="0">
                <a:solidFill>
                  <a:srgbClr val="000000"/>
                </a:solidFill>
                <a:latin typeface="Cambria" pitchFamily="18" charset="0"/>
              </a:rPr>
              <a:t>SMTP defines how commands and responses must be sent back and forth</a:t>
            </a:r>
            <a:endParaRPr lang="en-IN" sz="1400" dirty="0">
              <a:latin typeface="Cambria"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111</a:t>
            </a:fld>
            <a:endParaRPr lang="en"/>
          </a:p>
        </p:txBody>
      </p:sp>
    </p:spTree>
    <p:extLst>
      <p:ext uri="{BB962C8B-B14F-4D97-AF65-F5344CB8AC3E}">
        <p14:creationId xmlns:p14="http://schemas.microsoft.com/office/powerpoint/2010/main" val="33312405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Commands and responses</a:t>
            </a:r>
            <a:endParaRPr lang="en-IN" sz="3200" dirty="0">
              <a:latin typeface="Cambria" pitchFamily="18" charset="0"/>
            </a:endParaRPr>
          </a:p>
        </p:txBody>
      </p:sp>
      <p:sp>
        <p:nvSpPr>
          <p:cNvPr id="3" name="Text Placeholder 2"/>
          <p:cNvSpPr>
            <a:spLocks noGrp="1"/>
          </p:cNvSpPr>
          <p:nvPr>
            <p:ph type="body" idx="1"/>
          </p:nvPr>
        </p:nvSpPr>
        <p:spPr/>
        <p:txBody>
          <a:bodyPr/>
          <a:lstStyle/>
          <a:p>
            <a:endParaRPr lang="en-US" dirty="0">
              <a:solidFill>
                <a:srgbClr val="000000"/>
              </a:solidFill>
              <a:latin typeface="Times New Roman" pitchFamily="18" charset="0"/>
              <a:cs typeface="Times New Roman" pitchFamily="18" charset="0"/>
            </a:endParaRPr>
          </a:p>
          <a:p>
            <a:endParaRPr lang="en-US" dirty="0">
              <a:solidFill>
                <a:srgbClr val="000000"/>
              </a:solidFill>
              <a:latin typeface="Times New Roman" pitchFamily="18" charset="0"/>
              <a:cs typeface="Times New Roman" pitchFamily="18" charset="0"/>
            </a:endParaRPr>
          </a:p>
          <a:p>
            <a:endParaRPr lang="en-US" dirty="0">
              <a:solidFill>
                <a:srgbClr val="000000"/>
              </a:solidFill>
              <a:latin typeface="Times New Roman" pitchFamily="18" charset="0"/>
              <a:cs typeface="Times New Roman" pitchFamily="18" charset="0"/>
            </a:endParaRPr>
          </a:p>
          <a:p>
            <a:endParaRPr lang="en-US" dirty="0">
              <a:solidFill>
                <a:srgbClr val="000000"/>
              </a:solidFill>
              <a:latin typeface="Times New Roman" pitchFamily="18" charset="0"/>
              <a:cs typeface="Times New Roman" pitchFamily="18" charset="0"/>
            </a:endParaRPr>
          </a:p>
          <a:p>
            <a:endParaRPr lang="en-US" dirty="0">
              <a:solidFill>
                <a:srgbClr val="000000"/>
              </a:solidFill>
              <a:latin typeface="Times New Roman" pitchFamily="18" charset="0"/>
              <a:cs typeface="Times New Roman" pitchFamily="18" charset="0"/>
            </a:endParaRPr>
          </a:p>
          <a:p>
            <a:endParaRPr lang="en-US" dirty="0">
              <a:solidFill>
                <a:srgbClr val="000000"/>
              </a:solidFill>
              <a:latin typeface="Times New Roman" pitchFamily="18" charset="0"/>
              <a:cs typeface="Times New Roman" pitchFamily="18" charset="0"/>
            </a:endParaRPr>
          </a:p>
          <a:p>
            <a:r>
              <a:rPr lang="en-US" sz="1400" dirty="0">
                <a:solidFill>
                  <a:srgbClr val="000000"/>
                </a:solidFill>
                <a:latin typeface="Cambria" pitchFamily="18" charset="0"/>
                <a:cs typeface="Times New Roman" pitchFamily="18" charset="0"/>
              </a:rPr>
              <a:t>SMTP uses commands and responses to transfer messages between an MTA client and an MTA server.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112</a:t>
            </a:fld>
            <a:endParaRPr lang="en"/>
          </a:p>
        </p:txBody>
      </p:sp>
      <p:pic>
        <p:nvPicPr>
          <p:cNvPr id="5"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791200" cy="108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8170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lnSpc>
                <a:spcPct val="87000"/>
              </a:lnSpc>
              <a:spcBef>
                <a:spcPct val="0"/>
              </a:spcBef>
              <a:buClrTx/>
            </a:pPr>
            <a:r>
              <a:rPr lang="en-US" sz="3200" dirty="0">
                <a:latin typeface="Cambria" pitchFamily="18" charset="0"/>
              </a:rPr>
              <a:t>Commands</a:t>
            </a:r>
            <a:endParaRPr lang="en-US" sz="3200" kern="1200" dirty="0">
              <a:latin typeface="Cambria" pitchFamily="18" charset="0"/>
            </a:endParaRPr>
          </a:p>
        </p:txBody>
      </p:sp>
      <p:sp>
        <p:nvSpPr>
          <p:cNvPr id="3" name="Text Placeholder 2"/>
          <p:cNvSpPr>
            <a:spLocks noGrp="1"/>
          </p:cNvSpPr>
          <p:nvPr>
            <p:ph type="body" idx="1"/>
          </p:nvPr>
        </p:nvSpPr>
        <p:spPr/>
        <p:txBody>
          <a:bodyPr/>
          <a:lstStyle/>
          <a:p>
            <a:pPr lvl="0"/>
            <a:r>
              <a:rPr lang="en-US" sz="1400" kern="1200" dirty="0">
                <a:solidFill>
                  <a:schemeClr val="bg2"/>
                </a:solidFill>
                <a:latin typeface="Cambria" pitchFamily="18" charset="0"/>
              </a:rPr>
              <a:t>Commands are sent from the client to the server.</a:t>
            </a:r>
          </a:p>
          <a:p>
            <a:pPr lvl="0"/>
            <a:endParaRPr lang="en-US" sz="1400" kern="1200" dirty="0">
              <a:solidFill>
                <a:schemeClr val="bg2"/>
              </a:solidFill>
              <a:latin typeface="Cambria" pitchFamily="18" charset="0"/>
            </a:endParaRPr>
          </a:p>
          <a:p>
            <a:pPr lvl="0"/>
            <a:endParaRPr lang="en-US" sz="1400" kern="1200" dirty="0">
              <a:solidFill>
                <a:schemeClr val="bg2"/>
              </a:solidFill>
              <a:latin typeface="Cambria"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113</a:t>
            </a:fld>
            <a:endParaRPr lang="en"/>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743" t="27626" r="28828" b="50272"/>
          <a:stretch/>
        </p:blipFill>
        <p:spPr bwMode="auto">
          <a:xfrm>
            <a:off x="1697736" y="1749552"/>
            <a:ext cx="6096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4538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Responses</a:t>
            </a:r>
            <a:r>
              <a:rPr lang="en-US" b="0" dirty="0">
                <a:solidFill>
                  <a:srgbClr val="7030A0"/>
                </a:solidFill>
              </a:rPr>
              <a:t/>
            </a:r>
            <a:br>
              <a:rPr lang="en-US" b="0" dirty="0">
                <a:solidFill>
                  <a:srgbClr val="7030A0"/>
                </a:solidFill>
              </a:rPr>
            </a:br>
            <a:endParaRPr lang="en-IN" dirty="0"/>
          </a:p>
        </p:txBody>
      </p:sp>
      <p:sp>
        <p:nvSpPr>
          <p:cNvPr id="3" name="Text Placeholder 2"/>
          <p:cNvSpPr>
            <a:spLocks noGrp="1"/>
          </p:cNvSpPr>
          <p:nvPr>
            <p:ph type="body" idx="1"/>
          </p:nvPr>
        </p:nvSpPr>
        <p:spPr/>
        <p:txBody>
          <a:bodyPr/>
          <a:lstStyle/>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endParaRPr lang="en-US" dirty="0">
              <a:solidFill>
                <a:srgbClr val="FF0000"/>
              </a:solidFill>
              <a:latin typeface="Times New Roman" pitchFamily="18" charset="0"/>
              <a:cs typeface="Times New Roman" pitchFamily="18" charset="0"/>
            </a:endParaRPr>
          </a:p>
          <a:p>
            <a:r>
              <a:rPr lang="en-US" dirty="0">
                <a:solidFill>
                  <a:srgbClr val="FF0000"/>
                </a:solidFill>
                <a:latin typeface="Times New Roman" pitchFamily="18" charset="0"/>
                <a:cs typeface="Times New Roman" pitchFamily="18" charset="0"/>
              </a:rPr>
              <a:t>Responses are sent from the server to the client</a:t>
            </a:r>
            <a:r>
              <a:rPr lang="en-US" dirty="0">
                <a:solidFill>
                  <a:srgbClr val="000000"/>
                </a:solidFill>
                <a:latin typeface="Times New Roman" pitchFamily="18" charset="0"/>
                <a:cs typeface="Times New Roman" pitchFamily="18" charset="0"/>
              </a:rPr>
              <a:t>. A response is a three-digit code that may be followed by additional textual information.</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114</a:t>
            </a:fld>
            <a:endParaRPr lang="en"/>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69" t="23685" r="27448" b="10191"/>
          <a:stretch/>
        </p:blipFill>
        <p:spPr bwMode="auto">
          <a:xfrm>
            <a:off x="1710193" y="929640"/>
            <a:ext cx="5711688" cy="307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6783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Connection establishment</a:t>
            </a:r>
          </a:p>
        </p:txBody>
      </p:sp>
      <p:sp>
        <p:nvSpPr>
          <p:cNvPr id="3" name="Text Placeholder 2"/>
          <p:cNvSpPr>
            <a:spLocks noGrp="1"/>
          </p:cNvSpPr>
          <p:nvPr>
            <p:ph type="body" idx="1"/>
          </p:nvPr>
        </p:nvSpPr>
        <p:spPr/>
        <p:txBody>
          <a:bodyPr/>
          <a:lstStyle/>
          <a:p>
            <a:pPr marL="285750" indent="-285750" algn="just">
              <a:lnSpc>
                <a:spcPct val="150000"/>
              </a:lnSpc>
              <a:buFont typeface="Courier New" pitchFamily="49" charset="0"/>
              <a:buChar char="o"/>
            </a:pPr>
            <a:endParaRPr lang="en-US" dirty="0">
              <a:solidFill>
                <a:srgbClr val="000000"/>
              </a:solidFill>
              <a:latin typeface="Times New Roman"/>
            </a:endParaRPr>
          </a:p>
          <a:p>
            <a:pPr marL="285750" indent="-285750" algn="just">
              <a:lnSpc>
                <a:spcPct val="150000"/>
              </a:lnSpc>
              <a:buFont typeface="Courier New" pitchFamily="49" charset="0"/>
              <a:buChar char="o"/>
            </a:pPr>
            <a:endParaRPr lang="en-US" dirty="0">
              <a:solidFill>
                <a:srgbClr val="000000"/>
              </a:solidFill>
              <a:latin typeface="Times New Roman"/>
            </a:endParaRPr>
          </a:p>
          <a:p>
            <a:pPr marL="285750" indent="-285750" algn="just">
              <a:lnSpc>
                <a:spcPct val="150000"/>
              </a:lnSpc>
              <a:buFont typeface="Courier New" pitchFamily="49" charset="0"/>
              <a:buChar char="o"/>
            </a:pPr>
            <a:endParaRPr lang="en-US" dirty="0">
              <a:solidFill>
                <a:srgbClr val="000000"/>
              </a:solidFill>
              <a:latin typeface="Times New Roman"/>
            </a:endParaRPr>
          </a:p>
          <a:p>
            <a:pPr marL="285750" indent="-285750" algn="just">
              <a:lnSpc>
                <a:spcPct val="150000"/>
              </a:lnSpc>
              <a:buFont typeface="Courier New" pitchFamily="49" charset="0"/>
              <a:buChar char="o"/>
            </a:pPr>
            <a:endParaRPr lang="en-US" dirty="0">
              <a:solidFill>
                <a:srgbClr val="000000"/>
              </a:solidFill>
              <a:latin typeface="Times New Roman"/>
            </a:endParaRPr>
          </a:p>
          <a:p>
            <a:pPr marL="285750" indent="-285750" algn="just">
              <a:lnSpc>
                <a:spcPct val="150000"/>
              </a:lnSpc>
              <a:buFont typeface="Arial" pitchFamily="34" charset="0"/>
              <a:buChar char="•"/>
            </a:pPr>
            <a:r>
              <a:rPr lang="en-US" sz="1400" dirty="0">
                <a:solidFill>
                  <a:srgbClr val="000000"/>
                </a:solidFill>
                <a:latin typeface="Cambria" pitchFamily="18" charset="0"/>
              </a:rPr>
              <a:t>The server sends code 220 to tell the client that it is ready to receive mail. </a:t>
            </a:r>
          </a:p>
          <a:p>
            <a:pPr marL="285750" indent="-285750" algn="just">
              <a:lnSpc>
                <a:spcPct val="150000"/>
              </a:lnSpc>
              <a:buFont typeface="Arial" pitchFamily="34" charset="0"/>
              <a:buChar char="•"/>
            </a:pPr>
            <a:r>
              <a:rPr lang="en-US" sz="1400" dirty="0">
                <a:solidFill>
                  <a:srgbClr val="000000"/>
                </a:solidFill>
                <a:latin typeface="Cambria" pitchFamily="18" charset="0"/>
              </a:rPr>
              <a:t>The client sends the HELO message to identify itself using its domain name address. This step is necessary to inform the server of the domain name of the client. </a:t>
            </a:r>
          </a:p>
          <a:p>
            <a:pPr marL="285750" indent="-285750" algn="just">
              <a:lnSpc>
                <a:spcPct val="150000"/>
              </a:lnSpc>
              <a:buFont typeface="Arial" pitchFamily="34" charset="0"/>
              <a:buChar char="•"/>
            </a:pPr>
            <a:r>
              <a:rPr lang="en-US" sz="1400" dirty="0">
                <a:solidFill>
                  <a:srgbClr val="000000"/>
                </a:solidFill>
                <a:latin typeface="Cambria" pitchFamily="18" charset="0"/>
              </a:rPr>
              <a:t>The server responds with code 250</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115</a:t>
            </a:fld>
            <a:endParaRPr lang="en"/>
          </a:p>
        </p:txBody>
      </p:sp>
      <p:grpSp>
        <p:nvGrpSpPr>
          <p:cNvPr id="5" name="Group 4"/>
          <p:cNvGrpSpPr/>
          <p:nvPr/>
        </p:nvGrpSpPr>
        <p:grpSpPr>
          <a:xfrm>
            <a:off x="1371600" y="1408176"/>
            <a:ext cx="6400800" cy="1803527"/>
            <a:chOff x="533400" y="2392363"/>
            <a:chExt cx="8153400" cy="2636837"/>
          </a:xfrm>
        </p:grpSpPr>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92363"/>
              <a:ext cx="8153400"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3419475"/>
              <a:ext cx="7450137"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733800"/>
              <a:ext cx="741362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863" y="4343400"/>
              <a:ext cx="745013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470106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Mail Transfer</a:t>
            </a:r>
            <a:endParaRPr lang="en-IN" sz="3200" dirty="0">
              <a:latin typeface="Cambria" pitchFamily="18" charset="0"/>
            </a:endParaRPr>
          </a:p>
        </p:txBody>
      </p:sp>
      <p:sp>
        <p:nvSpPr>
          <p:cNvPr id="3" name="Text Placeholder 2"/>
          <p:cNvSpPr>
            <a:spLocks noGrp="1"/>
          </p:cNvSpPr>
          <p:nvPr>
            <p:ph type="body" idx="1"/>
          </p:nvPr>
        </p:nvSpPr>
        <p:spPr/>
        <p:txBody>
          <a:bodyPr/>
          <a:lstStyle/>
          <a:p>
            <a:pPr algn="just">
              <a:buFont typeface="Arial" pitchFamily="34" charset="0"/>
              <a:buChar char="•"/>
            </a:pPr>
            <a:r>
              <a:rPr lang="en-US" sz="1400" dirty="0">
                <a:latin typeface="Cambria" pitchFamily="18" charset="0"/>
              </a:rPr>
              <a:t>The client sends the message to introduce the sender of the message. It includes the mail address of the sender. This step is needed to give the server the return mail address for reporting messages.</a:t>
            </a:r>
          </a:p>
          <a:p>
            <a:pPr algn="just">
              <a:buFont typeface="Arial" pitchFamily="34" charset="0"/>
              <a:buChar char="•"/>
            </a:pPr>
            <a:r>
              <a:rPr lang="en-US" sz="1400" dirty="0">
                <a:latin typeface="Cambria" pitchFamily="18" charset="0"/>
              </a:rPr>
              <a:t>The server responds with code.</a:t>
            </a:r>
          </a:p>
          <a:p>
            <a:pPr algn="just">
              <a:buFont typeface="Arial" pitchFamily="34" charset="0"/>
              <a:buChar char="•"/>
            </a:pPr>
            <a:r>
              <a:rPr lang="en-US" sz="1400" dirty="0">
                <a:latin typeface="Cambria" pitchFamily="18" charset="0"/>
              </a:rPr>
              <a:t>The client sends the message, which includes the mail, that address of the recipient.</a:t>
            </a:r>
          </a:p>
          <a:p>
            <a:pPr algn="just">
              <a:buFont typeface="Arial" pitchFamily="34" charset="0"/>
              <a:buChar char="•"/>
            </a:pPr>
            <a:r>
              <a:rPr lang="en-US" sz="1400" dirty="0">
                <a:latin typeface="Cambria" pitchFamily="18" charset="0"/>
              </a:rPr>
              <a:t>The server responds with code.</a:t>
            </a:r>
          </a:p>
          <a:p>
            <a:pPr algn="just">
              <a:buFont typeface="Arial" pitchFamily="34" charset="0"/>
              <a:buChar char="•"/>
            </a:pPr>
            <a:r>
              <a:rPr lang="en-US" sz="1400" dirty="0">
                <a:latin typeface="Cambria" pitchFamily="18" charset="0"/>
              </a:rPr>
              <a:t>The client sends the DATA message to initialize the message transfer.</a:t>
            </a:r>
          </a:p>
          <a:p>
            <a:pPr algn="just">
              <a:buFont typeface="Arial" pitchFamily="34" charset="0"/>
              <a:buChar char="•"/>
            </a:pPr>
            <a:r>
              <a:rPr lang="en-US" sz="1400" dirty="0">
                <a:latin typeface="Cambria" pitchFamily="18" charset="0"/>
              </a:rPr>
              <a:t>The server responds with code to start mail input.</a:t>
            </a:r>
          </a:p>
          <a:p>
            <a:pPr algn="just">
              <a:buFont typeface="Arial" pitchFamily="34" charset="0"/>
              <a:buChar char="•"/>
            </a:pPr>
            <a:r>
              <a:rPr lang="en-US" sz="1400" dirty="0">
                <a:latin typeface="Cambria" pitchFamily="18" charset="0"/>
              </a:rPr>
              <a:t>The client sends the contents of the message in consecutive lines. Each line is terminated by a two-character end-of-line token. </a:t>
            </a:r>
          </a:p>
          <a:p>
            <a:pPr algn="just">
              <a:buFont typeface="Arial" pitchFamily="34" charset="0"/>
              <a:buChar char="•"/>
            </a:pPr>
            <a:r>
              <a:rPr lang="en-US" sz="1400" dirty="0">
                <a:latin typeface="Cambria" pitchFamily="18" charset="0"/>
              </a:rPr>
              <a:t>The server responds with code.</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116</a:t>
            </a:fld>
            <a:endParaRPr lang="en"/>
          </a:p>
        </p:txBody>
      </p:sp>
    </p:spTree>
    <p:extLst>
      <p:ext uri="{BB962C8B-B14F-4D97-AF65-F5344CB8AC3E}">
        <p14:creationId xmlns:p14="http://schemas.microsoft.com/office/powerpoint/2010/main" val="26594084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Mail transfer</a:t>
            </a:r>
            <a:r>
              <a:rPr lang="en-US" b="0" dirty="0">
                <a:solidFill>
                  <a:srgbClr val="7030A0"/>
                </a:solidFill>
              </a:rPr>
              <a:t/>
            </a:r>
            <a:br>
              <a:rPr lang="en-US" b="0" dirty="0">
                <a:solidFill>
                  <a:srgbClr val="7030A0"/>
                </a:solidFill>
              </a:rPr>
            </a:br>
            <a:endParaRPr lang="en-IN" dirty="0"/>
          </a:p>
        </p:txBody>
      </p:sp>
      <p:sp>
        <p:nvSpPr>
          <p:cNvPr id="3" name="Text Placeholder 2"/>
          <p:cNvSpPr>
            <a:spLocks noGrp="1"/>
          </p:cNvSpPr>
          <p:nvPr>
            <p:ph type="body" idx="1"/>
          </p:nvPr>
        </p:nvSpPr>
        <p:spPr>
          <a:xfrm>
            <a:off x="311700" y="1005841"/>
            <a:ext cx="8520600" cy="3563184"/>
          </a:xfrm>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117</a:t>
            </a:fld>
            <a:endParaRPr lang="e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1005840"/>
            <a:ext cx="7909560" cy="360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80342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Connection termination</a:t>
            </a:r>
            <a:r>
              <a:rPr lang="en-US" sz="3200" dirty="0">
                <a:latin typeface="Cambria" pitchFamily="18" charset="0"/>
              </a:rPr>
              <a:t/>
            </a:r>
            <a:br>
              <a:rPr lang="en-US" sz="3200" dirty="0">
                <a:latin typeface="Cambria" pitchFamily="18" charset="0"/>
              </a:rPr>
            </a:br>
            <a:endParaRPr lang="en-IN" sz="3200" dirty="0">
              <a:latin typeface="Cambria" pitchFamily="18" charset="0"/>
            </a:endParaRPr>
          </a:p>
        </p:txBody>
      </p:sp>
      <p:sp>
        <p:nvSpPr>
          <p:cNvPr id="3" name="Text Placeholder 2"/>
          <p:cNvSpPr>
            <a:spLocks noGrp="1"/>
          </p:cNvSpPr>
          <p:nvPr>
            <p:ph type="body" idx="1"/>
          </p:nvPr>
        </p:nvSpPr>
        <p:spPr/>
        <p:txBody>
          <a:bodyPr/>
          <a:lstStyle/>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endParaRPr lang="en-US" dirty="0">
              <a:solidFill>
                <a:srgbClr val="000000"/>
              </a:solidFill>
              <a:latin typeface="Times New Roman"/>
            </a:endParaRPr>
          </a:p>
          <a:p>
            <a:r>
              <a:rPr lang="en-US" sz="1400" dirty="0">
                <a:solidFill>
                  <a:srgbClr val="000000"/>
                </a:solidFill>
                <a:latin typeface="Cambria" pitchFamily="18" charset="0"/>
              </a:rPr>
              <a:t>When the message is transferred successfully, the client terminates the connection.</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118</a:t>
            </a:fld>
            <a:endParaRPr lang="en"/>
          </a:p>
        </p:txBody>
      </p:sp>
      <p:grpSp>
        <p:nvGrpSpPr>
          <p:cNvPr id="5" name="Group 4"/>
          <p:cNvGrpSpPr/>
          <p:nvPr/>
        </p:nvGrpSpPr>
        <p:grpSpPr>
          <a:xfrm>
            <a:off x="1600200" y="1736828"/>
            <a:ext cx="6324600" cy="1768475"/>
            <a:chOff x="609600" y="1965325"/>
            <a:chExt cx="8153400" cy="2759075"/>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65325"/>
              <a:ext cx="81534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3203575"/>
              <a:ext cx="74231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50" y="4079875"/>
              <a:ext cx="74231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107067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20" y="454169"/>
            <a:ext cx="8520600" cy="707400"/>
          </a:xfrm>
        </p:spPr>
        <p:txBody>
          <a:bodyPr/>
          <a:lstStyle/>
          <a:p>
            <a:r>
              <a:rPr lang="en-US" sz="3200" dirty="0">
                <a:latin typeface="Cambria" pitchFamily="18" charset="0"/>
              </a:rPr>
              <a:t>Message access agent</a:t>
            </a:r>
            <a:br>
              <a:rPr lang="en-US" sz="3200" dirty="0">
                <a:latin typeface="Cambria" pitchFamily="18" charset="0"/>
              </a:rPr>
            </a:br>
            <a:endParaRPr lang="en-IN" sz="3200" dirty="0">
              <a:latin typeface="Cambria" pitchFamily="18" charset="0"/>
            </a:endParaRPr>
          </a:p>
        </p:txBody>
      </p:sp>
      <p:sp>
        <p:nvSpPr>
          <p:cNvPr id="3" name="Text Placeholder 2"/>
          <p:cNvSpPr>
            <a:spLocks noGrp="1"/>
          </p:cNvSpPr>
          <p:nvPr>
            <p:ph type="body" idx="1"/>
          </p:nvPr>
        </p:nvSpPr>
        <p:spPr/>
        <p:txBody>
          <a:bodyPr/>
          <a:lstStyle/>
          <a:p>
            <a:pPr algn="just">
              <a:buFont typeface="Arial" pitchFamily="34" charset="0"/>
              <a:buChar char="•"/>
            </a:pPr>
            <a:r>
              <a:rPr lang="en-US" sz="1400" dirty="0">
                <a:latin typeface="Cambria" pitchFamily="18" charset="0"/>
              </a:rPr>
              <a:t>The first and the second stages of mail delivery use SMTP. Here, SMTP is not involved in the third stage because SMTP is a push protocol; it pushes the message from the client to the server. </a:t>
            </a:r>
          </a:p>
          <a:p>
            <a:pPr algn="just">
              <a:buFont typeface="Arial" pitchFamily="34" charset="0"/>
              <a:buChar char="•"/>
            </a:pPr>
            <a:r>
              <a:rPr lang="en-US" sz="1400" dirty="0">
                <a:latin typeface="Cambria" pitchFamily="18" charset="0"/>
              </a:rPr>
              <a:t>The third stage needs a pull protocol; the client must pull messages from the server. The direction of the bulk data are from the server to the client. </a:t>
            </a:r>
          </a:p>
          <a:p>
            <a:pPr algn="just">
              <a:buFont typeface="Arial" pitchFamily="34" charset="0"/>
              <a:buChar char="•"/>
            </a:pPr>
            <a:r>
              <a:rPr lang="en-US" sz="1400" dirty="0">
                <a:latin typeface="Cambria" pitchFamily="18" charset="0"/>
              </a:rPr>
              <a:t>The third stage uses a message access agent. Currently two message access protocols are available: </a:t>
            </a:r>
            <a:r>
              <a:rPr lang="en-US" sz="1400" dirty="0">
                <a:solidFill>
                  <a:srgbClr val="FF0000"/>
                </a:solidFill>
                <a:latin typeface="Cambria" pitchFamily="18" charset="0"/>
              </a:rPr>
              <a:t>Post Office Protocol, version 3 (POP3) and Internet Mail Access Protocol, version 4 (IMAP4).</a:t>
            </a:r>
          </a:p>
          <a:p>
            <a:pPr algn="just">
              <a:buFont typeface="Arial" pitchFamily="34" charset="0"/>
              <a:buChar char="•"/>
            </a:pPr>
            <a:endParaRPr lang="en-US" sz="1400" dirty="0">
              <a:solidFill>
                <a:srgbClr val="FF0000"/>
              </a:solidFill>
              <a:latin typeface="Cambria" pitchFamily="18" charset="0"/>
            </a:endParaRPr>
          </a:p>
          <a:p>
            <a:pPr algn="just">
              <a:buFont typeface="Arial" pitchFamily="34" charset="0"/>
              <a:buChar char="•"/>
            </a:pPr>
            <a:endParaRPr lang="en-US" sz="1400" dirty="0">
              <a:solidFill>
                <a:srgbClr val="FF0000"/>
              </a:solidFill>
              <a:latin typeface="Cambria" pitchFamily="18" charset="0"/>
            </a:endParaRPr>
          </a:p>
          <a:p>
            <a:pPr>
              <a:buFont typeface="Arial" pitchFamily="34" charset="0"/>
              <a:buChar char="•"/>
            </a:pPr>
            <a:endParaRPr lang="en-IN" sz="1400" dirty="0">
              <a:latin typeface="Cambria"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119</a:t>
            </a:fld>
            <a:endParaRPr lang="en"/>
          </a:p>
        </p:txBody>
      </p:sp>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26080"/>
            <a:ext cx="6934781" cy="145353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34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EDC50A-8B32-4A62-BAD5-CD7D877E2C8F}"/>
              </a:ext>
            </a:extLst>
          </p:cNvPr>
          <p:cNvSpPr>
            <a:spLocks noGrp="1"/>
          </p:cNvSpPr>
          <p:nvPr>
            <p:ph type="title"/>
          </p:nvPr>
        </p:nvSpPr>
        <p:spPr>
          <a:xfrm>
            <a:off x="311700" y="86683"/>
            <a:ext cx="8520600" cy="600786"/>
          </a:xfrm>
        </p:spPr>
        <p:txBody>
          <a:bodyPr/>
          <a:lstStyle/>
          <a:p>
            <a:r>
              <a:rPr lang="en-IN" sz="3600" dirty="0"/>
              <a:t>DNS in the Internet</a:t>
            </a:r>
            <a:endParaRPr lang="en-IN" dirty="0"/>
          </a:p>
        </p:txBody>
      </p:sp>
      <p:sp>
        <p:nvSpPr>
          <p:cNvPr id="3" name="Text Placeholder 2">
            <a:extLst>
              <a:ext uri="{FF2B5EF4-FFF2-40B4-BE49-F238E27FC236}">
                <a16:creationId xmlns:a16="http://schemas.microsoft.com/office/drawing/2014/main" xmlns="" id="{931B50EF-C4D2-4061-9246-8FAA90EC0674}"/>
              </a:ext>
            </a:extLst>
          </p:cNvPr>
          <p:cNvSpPr>
            <a:spLocks noGrp="1"/>
          </p:cNvSpPr>
          <p:nvPr>
            <p:ph type="body" idx="1"/>
          </p:nvPr>
        </p:nvSpPr>
        <p:spPr>
          <a:xfrm>
            <a:off x="3997998" y="667445"/>
            <a:ext cx="4834302" cy="4389372"/>
          </a:xfrm>
        </p:spPr>
        <p:txBody>
          <a:bodyPr/>
          <a:lstStyle/>
          <a:p>
            <a:pPr marL="114300" indent="0">
              <a:buNone/>
            </a:pPr>
            <a:r>
              <a:rPr lang="en-IN" sz="1400" b="1" dirty="0">
                <a:solidFill>
                  <a:srgbClr val="0070C0"/>
                </a:solidFill>
                <a:latin typeface="Cambria" panose="02040503050406030204" pitchFamily="18" charset="0"/>
                <a:ea typeface="Cambria" panose="02040503050406030204" pitchFamily="18" charset="0"/>
              </a:rPr>
              <a:t>Country Domains</a:t>
            </a:r>
          </a:p>
          <a:p>
            <a:pPr algn="just"/>
            <a:r>
              <a:rPr lang="en-IN" sz="1400" dirty="0">
                <a:solidFill>
                  <a:schemeClr val="bg2">
                    <a:lumMod val="50000"/>
                  </a:schemeClr>
                </a:solidFill>
                <a:latin typeface="Cambria" panose="02040503050406030204" pitchFamily="18" charset="0"/>
                <a:ea typeface="Cambria" panose="02040503050406030204" pitchFamily="18" charset="0"/>
              </a:rPr>
              <a:t>Uses two character country abbreviations.</a:t>
            </a:r>
          </a:p>
          <a:p>
            <a:pPr marL="114300" indent="0" algn="just">
              <a:buNone/>
            </a:pPr>
            <a:r>
              <a:rPr lang="en-IN" dirty="0">
                <a:solidFill>
                  <a:schemeClr val="bg2">
                    <a:lumMod val="50000"/>
                  </a:schemeClr>
                </a:solidFill>
                <a:latin typeface="Cambria" panose="02040503050406030204" pitchFamily="18" charset="0"/>
                <a:ea typeface="Cambria" panose="02040503050406030204" pitchFamily="18" charset="0"/>
              </a:rPr>
              <a:t>	</a:t>
            </a:r>
            <a:r>
              <a:rPr lang="en-IN" sz="1400" dirty="0" err="1">
                <a:solidFill>
                  <a:srgbClr val="C00000"/>
                </a:solidFill>
                <a:latin typeface="Cambria" panose="02040503050406030204" pitchFamily="18" charset="0"/>
                <a:ea typeface="Cambria" panose="02040503050406030204" pitchFamily="18" charset="0"/>
              </a:rPr>
              <a:t>Eg</a:t>
            </a:r>
            <a:r>
              <a:rPr lang="en-IN" sz="1400" dirty="0">
                <a:solidFill>
                  <a:srgbClr val="C00000"/>
                </a:solidFill>
                <a:latin typeface="Cambria" panose="02040503050406030204" pitchFamily="18" charset="0"/>
                <a:ea typeface="Cambria" panose="02040503050406030204" pitchFamily="18" charset="0"/>
              </a:rPr>
              <a:t>: US for United Sates</a:t>
            </a:r>
            <a:endParaRPr lang="en-IN" dirty="0">
              <a:solidFill>
                <a:srgbClr val="C00000"/>
              </a:solidFill>
              <a:latin typeface="Cambria" panose="02040503050406030204" pitchFamily="18" charset="0"/>
              <a:ea typeface="Cambria" panose="02040503050406030204" pitchFamily="18" charset="0"/>
            </a:endParaRPr>
          </a:p>
          <a:p>
            <a:pPr algn="just"/>
            <a:r>
              <a:rPr lang="en-IN" sz="1400" dirty="0">
                <a:solidFill>
                  <a:schemeClr val="bg2">
                    <a:lumMod val="50000"/>
                  </a:schemeClr>
                </a:solidFill>
                <a:latin typeface="Cambria" panose="02040503050406030204" pitchFamily="18" charset="0"/>
                <a:ea typeface="Cambria" panose="02040503050406030204" pitchFamily="18" charset="0"/>
              </a:rPr>
              <a:t>Second label can be organizational or they can be more specific national designations.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a:t>
            </a:r>
            <a:r>
              <a:rPr lang="en-IN" sz="1400" dirty="0" err="1">
                <a:solidFill>
                  <a:srgbClr val="C00000"/>
                </a:solidFill>
                <a:latin typeface="Cambria" panose="02040503050406030204" pitchFamily="18" charset="0"/>
                <a:ea typeface="Cambria" panose="02040503050406030204" pitchFamily="18" charset="0"/>
              </a:rPr>
              <a:t>Eg</a:t>
            </a:r>
            <a:r>
              <a:rPr lang="en-IN" sz="1400" dirty="0">
                <a:solidFill>
                  <a:srgbClr val="C00000"/>
                </a:solidFill>
                <a:latin typeface="Cambria" panose="02040503050406030204" pitchFamily="18" charset="0"/>
                <a:ea typeface="Cambria" panose="02040503050406030204" pitchFamily="18" charset="0"/>
              </a:rPr>
              <a:t>: ca.us</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marL="114300" indent="0" algn="just">
              <a:buNone/>
            </a:pPr>
            <a:r>
              <a:rPr lang="en-IN" sz="1400" b="1" dirty="0">
                <a:solidFill>
                  <a:srgbClr val="0070C0"/>
                </a:solidFill>
                <a:latin typeface="Cambria" panose="02040503050406030204" pitchFamily="18" charset="0"/>
                <a:ea typeface="Cambria" panose="02040503050406030204" pitchFamily="18" charset="0"/>
              </a:rPr>
              <a:t>Inverse Domain</a:t>
            </a:r>
          </a:p>
          <a:p>
            <a:pPr algn="just"/>
            <a:r>
              <a:rPr lang="en-IN" sz="1400" dirty="0">
                <a:solidFill>
                  <a:schemeClr val="bg2">
                    <a:lumMod val="50000"/>
                  </a:schemeClr>
                </a:solidFill>
                <a:latin typeface="Cambria" panose="02040503050406030204" pitchFamily="18" charset="0"/>
                <a:ea typeface="Cambria" panose="02040503050406030204" pitchFamily="18" charset="0"/>
              </a:rPr>
              <a:t>It is used to map an address to a name.</a:t>
            </a:r>
          </a:p>
          <a:p>
            <a:pPr algn="just"/>
            <a:r>
              <a:rPr lang="en-IN" sz="1400" dirty="0">
                <a:solidFill>
                  <a:schemeClr val="bg2">
                    <a:lumMod val="50000"/>
                  </a:schemeClr>
                </a:solidFill>
                <a:latin typeface="Cambria" panose="02040503050406030204" pitchFamily="18" charset="0"/>
                <a:ea typeface="Cambria" panose="02040503050406030204" pitchFamily="18" charset="0"/>
              </a:rPr>
              <a:t>This happens when the server has received a request from the client.</a:t>
            </a:r>
          </a:p>
          <a:p>
            <a:pPr algn="just"/>
            <a:r>
              <a:rPr lang="en-IN" sz="1400" dirty="0">
                <a:solidFill>
                  <a:schemeClr val="bg2">
                    <a:lumMod val="50000"/>
                  </a:schemeClr>
                </a:solidFill>
                <a:latin typeface="Cambria" panose="02040503050406030204" pitchFamily="18" charset="0"/>
                <a:ea typeface="Cambria" panose="02040503050406030204" pitchFamily="18" charset="0"/>
              </a:rPr>
              <a:t>Type of query called an inverse or pointer (PTR) query.</a:t>
            </a:r>
          </a:p>
          <a:p>
            <a:pPr algn="just"/>
            <a:r>
              <a:rPr lang="en-IN" sz="1400" dirty="0">
                <a:solidFill>
                  <a:schemeClr val="bg2">
                    <a:lumMod val="50000"/>
                  </a:schemeClr>
                </a:solidFill>
                <a:latin typeface="Cambria" panose="02040503050406030204" pitchFamily="18" charset="0"/>
                <a:ea typeface="Cambria" panose="02040503050406030204" pitchFamily="18" charset="0"/>
              </a:rPr>
              <a:t>To handle the pointer query the inverse domain is added to the domain name space with the first level node.</a:t>
            </a:r>
          </a:p>
          <a:p>
            <a:pPr algn="just"/>
            <a:r>
              <a:rPr lang="en-IN" sz="1400" dirty="0">
                <a:solidFill>
                  <a:schemeClr val="bg2">
                    <a:lumMod val="50000"/>
                  </a:schemeClr>
                </a:solidFill>
                <a:latin typeface="Cambria" panose="02040503050406030204" pitchFamily="18" charset="0"/>
                <a:ea typeface="Cambria" panose="02040503050406030204" pitchFamily="18" charset="0"/>
              </a:rPr>
              <a:t>Second level is also one single node named in </a:t>
            </a:r>
            <a:r>
              <a:rPr lang="en-IN" sz="1400" dirty="0" err="1">
                <a:solidFill>
                  <a:schemeClr val="bg2">
                    <a:lumMod val="50000"/>
                  </a:schemeClr>
                </a:solidFill>
                <a:latin typeface="Cambria" panose="02040503050406030204" pitchFamily="18" charset="0"/>
                <a:ea typeface="Cambria" panose="02040503050406030204" pitchFamily="18" charset="0"/>
              </a:rPr>
              <a:t>addr</a:t>
            </a:r>
            <a:r>
              <a:rPr lang="en-IN" sz="1400" dirty="0">
                <a:solidFill>
                  <a:schemeClr val="bg2">
                    <a:lumMod val="50000"/>
                  </a:schemeClr>
                </a:solidFill>
                <a:latin typeface="Cambria" panose="02040503050406030204" pitchFamily="18" charset="0"/>
                <a:ea typeface="Cambria" panose="02040503050406030204" pitchFamily="18" charset="0"/>
              </a:rPr>
              <a:t> (for inverse address).</a:t>
            </a:r>
          </a:p>
        </p:txBody>
      </p:sp>
      <p:sp>
        <p:nvSpPr>
          <p:cNvPr id="4" name="Slide Number Placeholder 3">
            <a:extLst>
              <a:ext uri="{FF2B5EF4-FFF2-40B4-BE49-F238E27FC236}">
                <a16:creationId xmlns:a16="http://schemas.microsoft.com/office/drawing/2014/main" xmlns="" id="{7FF78281-41BC-4B0A-800E-FE0EC5AAA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6" name="Picture 10">
            <a:extLst>
              <a:ext uri="{FF2B5EF4-FFF2-40B4-BE49-F238E27FC236}">
                <a16:creationId xmlns:a16="http://schemas.microsoft.com/office/drawing/2014/main" xmlns="" id="{D8A50655-5F50-4367-A74F-A396D0AB2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847655"/>
            <a:ext cx="3619553" cy="164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BC6A7F7D-1633-4A54-A443-33399D0B64A5}"/>
              </a:ext>
            </a:extLst>
          </p:cNvPr>
          <p:cNvSpPr txBox="1"/>
          <p:nvPr/>
        </p:nvSpPr>
        <p:spPr>
          <a:xfrm>
            <a:off x="1742032" y="2571750"/>
            <a:ext cx="1414170"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Country Domains</a:t>
            </a:r>
          </a:p>
        </p:txBody>
      </p:sp>
      <p:pic>
        <p:nvPicPr>
          <p:cNvPr id="9" name="Picture 10">
            <a:extLst>
              <a:ext uri="{FF2B5EF4-FFF2-40B4-BE49-F238E27FC236}">
                <a16:creationId xmlns:a16="http://schemas.microsoft.com/office/drawing/2014/main" xmlns="" id="{E06D4B1A-12B3-4DBB-B4F8-646D360B9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029" y="2924254"/>
            <a:ext cx="2763224" cy="173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xmlns="" id="{A24D8868-5CF0-43B0-9F6E-3FFC73904D94}"/>
              </a:ext>
            </a:extLst>
          </p:cNvPr>
          <p:cNvSpPr txBox="1"/>
          <p:nvPr/>
        </p:nvSpPr>
        <p:spPr>
          <a:xfrm>
            <a:off x="1922242" y="4785582"/>
            <a:ext cx="1308371"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Inverse Domain</a:t>
            </a:r>
          </a:p>
        </p:txBody>
      </p:sp>
      <p:pic>
        <p:nvPicPr>
          <p:cNvPr id="12" name="Google Shape;94;p16">
            <a:extLst>
              <a:ext uri="{FF2B5EF4-FFF2-40B4-BE49-F238E27FC236}">
                <a16:creationId xmlns:a16="http://schemas.microsoft.com/office/drawing/2014/main" xmlns="" id="{70C4B13C-C9A9-48DD-B749-8A06A2A3FEE1}"/>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287734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POP3 &amp; IMAP4</a:t>
            </a:r>
            <a:endParaRPr lang="en-IN" sz="3200" dirty="0">
              <a:latin typeface="Cambria" pitchFamily="18" charset="0"/>
            </a:endParaRPr>
          </a:p>
        </p:txBody>
      </p:sp>
      <p:sp>
        <p:nvSpPr>
          <p:cNvPr id="3" name="Text Placeholder 2"/>
          <p:cNvSpPr>
            <a:spLocks noGrp="1"/>
          </p:cNvSpPr>
          <p:nvPr>
            <p:ph type="body" idx="1"/>
          </p:nvPr>
        </p:nvSpPr>
        <p:spPr/>
        <p:txBody>
          <a:bodyPr/>
          <a:lstStyle/>
          <a:p>
            <a:pPr marL="0" indent="0" algn="just">
              <a:buNone/>
            </a:pPr>
            <a:r>
              <a:rPr lang="en-US" sz="1400" dirty="0">
                <a:latin typeface="Cambria" pitchFamily="18" charset="0"/>
              </a:rPr>
              <a:t>POP3(Post Office Protocol, version 3): </a:t>
            </a:r>
          </a:p>
          <a:p>
            <a:pPr algn="just">
              <a:buFont typeface="Arial" pitchFamily="34" charset="0"/>
              <a:buChar char="•"/>
            </a:pPr>
            <a:r>
              <a:rPr lang="en-US" sz="1400" dirty="0">
                <a:latin typeface="Cambria" pitchFamily="18" charset="0"/>
              </a:rPr>
              <a:t>The client POP3 software is installed on the recipient computer; the server POP3 software is installed on the mail server. Mail access starts with the client when the user needs to download its e-mail from the mailbox.</a:t>
            </a:r>
          </a:p>
          <a:p>
            <a:pPr algn="just">
              <a:buFont typeface="Arial" pitchFamily="34" charset="0"/>
              <a:buChar char="•"/>
            </a:pPr>
            <a:r>
              <a:rPr lang="en-US" sz="1400" dirty="0">
                <a:latin typeface="Cambria" pitchFamily="18" charset="0"/>
              </a:rPr>
              <a:t>The client opens a connection to the server on TCP port. It then sends its user name and password to access the mailbox. The user can then list and retrieve the mail messages, one by one.</a:t>
            </a:r>
          </a:p>
          <a:p>
            <a:pPr>
              <a:buFont typeface="Arial" pitchFamily="34" charset="0"/>
              <a:buChar char="•"/>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120</a:t>
            </a:fld>
            <a:endParaRPr lang="en"/>
          </a:p>
        </p:txBody>
      </p:sp>
    </p:spTree>
    <p:extLst>
      <p:ext uri="{BB962C8B-B14F-4D97-AF65-F5344CB8AC3E}">
        <p14:creationId xmlns:p14="http://schemas.microsoft.com/office/powerpoint/2010/main" val="31741288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POP3 &amp; IMAP4 (Contd..)</a:t>
            </a:r>
            <a:endParaRPr lang="en-IN" sz="3200" dirty="0"/>
          </a:p>
        </p:txBody>
      </p:sp>
      <p:sp>
        <p:nvSpPr>
          <p:cNvPr id="3" name="Text Placeholder 2"/>
          <p:cNvSpPr>
            <a:spLocks noGrp="1"/>
          </p:cNvSpPr>
          <p:nvPr>
            <p:ph type="body" idx="1"/>
          </p:nvPr>
        </p:nvSpPr>
        <p:spPr/>
        <p:txBody>
          <a:bodyPr/>
          <a:lstStyle/>
          <a:p>
            <a:pPr marL="0" indent="0" algn="just">
              <a:buNone/>
            </a:pPr>
            <a:r>
              <a:rPr lang="en-US" sz="1400" dirty="0">
                <a:latin typeface="Cambria" pitchFamily="18" charset="0"/>
              </a:rPr>
              <a:t>IMAP4(Internet Mail Access Protocol, version 4): It is more powerful and more complex.</a:t>
            </a:r>
          </a:p>
          <a:p>
            <a:pPr marL="0" indent="0" algn="just">
              <a:buNone/>
            </a:pPr>
            <a:r>
              <a:rPr lang="en-US" sz="1400" dirty="0">
                <a:latin typeface="Cambria" pitchFamily="18" charset="0"/>
              </a:rPr>
              <a:t>IMAP4 provides the following extra functions:</a:t>
            </a:r>
          </a:p>
          <a:p>
            <a:pPr algn="just">
              <a:buFont typeface="Courier New" pitchFamily="49" charset="0"/>
              <a:buChar char="o"/>
            </a:pPr>
            <a:r>
              <a:rPr lang="en-US" sz="1400" dirty="0">
                <a:latin typeface="Cambria" pitchFamily="18" charset="0"/>
              </a:rPr>
              <a:t>A user can check the e-mail header prior to downloading. </a:t>
            </a:r>
          </a:p>
          <a:p>
            <a:pPr algn="just">
              <a:buFont typeface="Courier New" pitchFamily="49" charset="0"/>
              <a:buChar char="o"/>
            </a:pPr>
            <a:r>
              <a:rPr lang="en-US" sz="1400" dirty="0">
                <a:latin typeface="Cambria" pitchFamily="18" charset="0"/>
              </a:rPr>
              <a:t>A user can search the contents of the e-mail for a specific string of characters prior to downloading.</a:t>
            </a:r>
          </a:p>
          <a:p>
            <a:pPr algn="just">
              <a:buFont typeface="Courier New" pitchFamily="49" charset="0"/>
              <a:buChar char="o"/>
            </a:pPr>
            <a:r>
              <a:rPr lang="en-US" sz="1400" dirty="0">
                <a:latin typeface="Cambria" pitchFamily="18" charset="0"/>
              </a:rPr>
              <a:t>A user can partially download e-mail. This is especially useful if bandwidth is limited and the e-mail contains multimedia with high bandwidth requirements.</a:t>
            </a:r>
          </a:p>
          <a:p>
            <a:pPr algn="just">
              <a:buFont typeface="Courier New" pitchFamily="49" charset="0"/>
              <a:buChar char="o"/>
            </a:pPr>
            <a:r>
              <a:rPr lang="en-US" sz="1400" dirty="0">
                <a:latin typeface="Cambria" pitchFamily="18" charset="0"/>
              </a:rPr>
              <a:t>A user can create, delete, or rename mailboxes on the mail server.</a:t>
            </a:r>
          </a:p>
          <a:p>
            <a:pPr algn="just">
              <a:buFont typeface="Courier New" pitchFamily="49" charset="0"/>
              <a:buChar char="o"/>
            </a:pPr>
            <a:r>
              <a:rPr lang="en-US" sz="1400" dirty="0">
                <a:latin typeface="Cambria" pitchFamily="18" charset="0"/>
              </a:rPr>
              <a:t>A user can create a hierarchy of mailboxes in a folder for e-mail storage.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121</a:t>
            </a:fld>
            <a:endParaRPr lang="en"/>
          </a:p>
        </p:txBody>
      </p:sp>
    </p:spTree>
    <p:extLst>
      <p:ext uri="{BB962C8B-B14F-4D97-AF65-F5344CB8AC3E}">
        <p14:creationId xmlns:p14="http://schemas.microsoft.com/office/powerpoint/2010/main" val="10914514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MIME</a:t>
            </a:r>
            <a:r>
              <a:rPr lang="en-US" dirty="0"/>
              <a:t/>
            </a:r>
            <a:br>
              <a:rPr lang="en-US" dirty="0"/>
            </a:br>
            <a:endParaRPr lang="en-IN" dirty="0"/>
          </a:p>
        </p:txBody>
      </p:sp>
      <p:sp>
        <p:nvSpPr>
          <p:cNvPr id="3" name="Text Placeholder 2"/>
          <p:cNvSpPr>
            <a:spLocks noGrp="1"/>
          </p:cNvSpPr>
          <p:nvPr>
            <p:ph type="body" idx="1"/>
          </p:nvPr>
        </p:nvSpPr>
        <p:spPr/>
        <p:txBody>
          <a:bodyPr/>
          <a:lstStyle/>
          <a:p>
            <a:pPr algn="just">
              <a:buFont typeface="Arial" pitchFamily="34" charset="0"/>
              <a:buChar char="•"/>
            </a:pPr>
            <a:r>
              <a:rPr lang="en-US" sz="1400" dirty="0">
                <a:latin typeface="Cambria" pitchFamily="18" charset="0"/>
              </a:rPr>
              <a:t>E - mail has a simple structure. It can send messages only in NVT 7-bit ASCII format. Multipurpose Internet Mail Extensions (MIME) is a supplementary protocol that allows non-ASCII data to be sent through e-mail. </a:t>
            </a:r>
          </a:p>
          <a:p>
            <a:pPr algn="just">
              <a:buFont typeface="Arial" pitchFamily="34" charset="0"/>
              <a:buChar char="•"/>
            </a:pPr>
            <a:r>
              <a:rPr lang="en-US" sz="1400" dirty="0">
                <a:latin typeface="Cambria" pitchFamily="18" charset="0"/>
              </a:rPr>
              <a:t>MIME transforms non-ASCII data at the sender site to NVT ASCII data and delivers it to the client MTA to be sent through the Internet. </a:t>
            </a:r>
          </a:p>
          <a:p>
            <a:pPr algn="just">
              <a:buFont typeface="Arial" pitchFamily="34" charset="0"/>
              <a:buChar char="•"/>
            </a:pPr>
            <a:r>
              <a:rPr lang="en-US" sz="1400" dirty="0">
                <a:latin typeface="Cambria" pitchFamily="18" charset="0"/>
              </a:rPr>
              <a:t>The message at the receiving site is transformed back to the original data.</a:t>
            </a:r>
          </a:p>
          <a:p>
            <a:pPr algn="just">
              <a:buFont typeface="Arial" pitchFamily="34" charset="0"/>
              <a:buChar char="•"/>
            </a:pPr>
            <a:endParaRPr lang="en-US" sz="1400" dirty="0">
              <a:latin typeface="Cambria" pitchFamily="18" charset="0"/>
            </a:endParaRPr>
          </a:p>
          <a:p>
            <a:pPr>
              <a:buFont typeface="Arial" pitchFamily="34" charset="0"/>
              <a:buChar char="•"/>
            </a:pPr>
            <a:endParaRPr lang="en-IN" sz="1400" dirty="0">
              <a:latin typeface="Cambria"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122</a:t>
            </a:fld>
            <a:endParaRPr lang="en"/>
          </a:p>
        </p:txBody>
      </p:sp>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65704"/>
            <a:ext cx="7082659" cy="139954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79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MIME header</a:t>
            </a:r>
            <a:endParaRPr lang="en-IN" sz="3200" dirty="0">
              <a:latin typeface="Cambria" pitchFamily="18" charset="0"/>
            </a:endParaRPr>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123</a:t>
            </a:fld>
            <a:endParaRPr lang="en"/>
          </a:p>
        </p:txBody>
      </p:sp>
      <p:pic>
        <p:nvPicPr>
          <p:cNvPr id="5"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1416" y="1436621"/>
            <a:ext cx="7458075" cy="275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4024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MIME header (Contd..)</a:t>
            </a:r>
            <a:endParaRPr lang="en-IN" sz="3200" dirty="0"/>
          </a:p>
        </p:txBody>
      </p:sp>
      <p:sp>
        <p:nvSpPr>
          <p:cNvPr id="3" name="Text Placeholder 2"/>
          <p:cNvSpPr>
            <a:spLocks noGrp="1"/>
          </p:cNvSpPr>
          <p:nvPr>
            <p:ph type="body" idx="1"/>
          </p:nvPr>
        </p:nvSpPr>
        <p:spPr/>
        <p:txBody>
          <a:bodyPr/>
          <a:lstStyle/>
          <a:p>
            <a:pPr algn="just"/>
            <a:r>
              <a:rPr lang="en-US" sz="1400" dirty="0">
                <a:solidFill>
                  <a:srgbClr val="000000"/>
                </a:solidFill>
                <a:latin typeface="Cambria" pitchFamily="18" charset="0"/>
                <a:cs typeface="Times New Roman" pitchFamily="18" charset="0"/>
              </a:rPr>
              <a:t>MIME-Version: This header defines the version of MIME used. The current version is 1.1.</a:t>
            </a:r>
          </a:p>
          <a:p>
            <a:pPr algn="just"/>
            <a:endParaRPr lang="en-US" sz="1400" dirty="0">
              <a:solidFill>
                <a:srgbClr val="000000"/>
              </a:solidFill>
              <a:latin typeface="Cambria" pitchFamily="18" charset="0"/>
              <a:cs typeface="Times New Roman" pitchFamily="18" charset="0"/>
            </a:endParaRPr>
          </a:p>
          <a:p>
            <a:pPr algn="just"/>
            <a:r>
              <a:rPr lang="en-US" sz="1400" dirty="0">
                <a:solidFill>
                  <a:srgbClr val="000000"/>
                </a:solidFill>
                <a:latin typeface="Cambria" pitchFamily="18" charset="0"/>
                <a:cs typeface="Times New Roman" pitchFamily="18" charset="0"/>
              </a:rPr>
              <a:t>Content-Type : </a:t>
            </a:r>
          </a:p>
          <a:p>
            <a:pPr algn="just"/>
            <a:endParaRPr lang="en-US" sz="1400" dirty="0">
              <a:solidFill>
                <a:srgbClr val="000000"/>
              </a:solidFill>
              <a:latin typeface="Cambria" pitchFamily="18" charset="0"/>
              <a:cs typeface="Times New Roman" pitchFamily="18" charset="0"/>
            </a:endParaRPr>
          </a:p>
          <a:p>
            <a:pPr marL="817200" lvl="2" indent="-342900" algn="just">
              <a:lnSpc>
                <a:spcPct val="100000"/>
              </a:lnSpc>
              <a:spcBef>
                <a:spcPts val="1000"/>
              </a:spcBef>
              <a:buFont typeface="Arial" pitchFamily="34" charset="0"/>
              <a:buChar char="•"/>
            </a:pPr>
            <a:r>
              <a:rPr lang="en-US" dirty="0">
                <a:solidFill>
                  <a:srgbClr val="000000"/>
                </a:solidFill>
                <a:latin typeface="Cambria" pitchFamily="18" charset="0"/>
                <a:cs typeface="Times New Roman" pitchFamily="18" charset="0"/>
              </a:rPr>
              <a:t>This header defines the type of data used in the body of the message. The content type and the content subtype are separated by a slash. </a:t>
            </a:r>
          </a:p>
          <a:p>
            <a:pPr marL="817200" lvl="2" indent="-342900" algn="just">
              <a:lnSpc>
                <a:spcPct val="50000"/>
              </a:lnSpc>
              <a:spcBef>
                <a:spcPts val="1000"/>
              </a:spcBef>
              <a:buFont typeface="Arial" pitchFamily="34" charset="0"/>
              <a:buChar char="•"/>
            </a:pPr>
            <a:endParaRPr lang="en-US" dirty="0">
              <a:solidFill>
                <a:srgbClr val="000000"/>
              </a:solidFill>
              <a:latin typeface="Cambria" pitchFamily="18" charset="0"/>
              <a:cs typeface="Times New Roman" pitchFamily="18" charset="0"/>
            </a:endParaRPr>
          </a:p>
          <a:p>
            <a:pPr marL="817200" lvl="2" indent="-342900" algn="just">
              <a:lnSpc>
                <a:spcPct val="50000"/>
              </a:lnSpc>
              <a:spcBef>
                <a:spcPts val="1000"/>
              </a:spcBef>
              <a:buFont typeface="Arial" pitchFamily="34" charset="0"/>
              <a:buChar char="•"/>
            </a:pPr>
            <a:r>
              <a:rPr lang="en-US" dirty="0">
                <a:solidFill>
                  <a:srgbClr val="000000"/>
                </a:solidFill>
                <a:latin typeface="Cambria" pitchFamily="18" charset="0"/>
                <a:cs typeface="Times New Roman" pitchFamily="18" charset="0"/>
              </a:rPr>
              <a:t>Depending on the subtype, the header may contain other parameters.</a:t>
            </a:r>
          </a:p>
          <a:p>
            <a:pPr lvl="1">
              <a:buFont typeface="Arial" pitchFamily="34" charset="0"/>
              <a:buChar char="•"/>
            </a:pPr>
            <a:endParaRPr lang="en-IN" dirty="0">
              <a:latin typeface="Cambria"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124</a:t>
            </a:fld>
            <a:endParaRPr lang="en"/>
          </a:p>
        </p:txBody>
      </p:sp>
    </p:spTree>
    <p:extLst>
      <p:ext uri="{BB962C8B-B14F-4D97-AF65-F5344CB8AC3E}">
        <p14:creationId xmlns:p14="http://schemas.microsoft.com/office/powerpoint/2010/main" val="15405175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Data Type and Subtype in MIME</a:t>
            </a:r>
            <a:br>
              <a:rPr lang="en-US" sz="3200" dirty="0">
                <a:latin typeface="Cambria" pitchFamily="18" charset="0"/>
              </a:rPr>
            </a:br>
            <a:endParaRPr lang="en-IN" sz="3200" dirty="0">
              <a:latin typeface="Cambria" pitchFamily="18" charset="0"/>
            </a:endParaRPr>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125</a:t>
            </a:fld>
            <a:endParaRPr lang="en"/>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81" t="30816" r="26888" b="28037"/>
          <a:stretch/>
        </p:blipFill>
        <p:spPr bwMode="auto">
          <a:xfrm>
            <a:off x="1752600" y="1426464"/>
            <a:ext cx="6629400" cy="305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2691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Content Transfer Encoding</a:t>
            </a:r>
            <a:r>
              <a:rPr lang="en-US" sz="3200" dirty="0">
                <a:solidFill>
                  <a:srgbClr val="FF0000"/>
                </a:solidFill>
                <a:latin typeface="Cambria" pitchFamily="18" charset="0"/>
              </a:rPr>
              <a:t/>
            </a:r>
            <a:br>
              <a:rPr lang="en-US" sz="3200" dirty="0">
                <a:solidFill>
                  <a:srgbClr val="FF0000"/>
                </a:solidFill>
                <a:latin typeface="Cambria" pitchFamily="18" charset="0"/>
              </a:rPr>
            </a:br>
            <a:endParaRPr lang="en-IN" sz="3200" dirty="0">
              <a:solidFill>
                <a:srgbClr val="FF0000"/>
              </a:solidFill>
              <a:latin typeface="Cambria" pitchFamily="18" charset="0"/>
            </a:endParaRPr>
          </a:p>
        </p:txBody>
      </p:sp>
      <p:sp>
        <p:nvSpPr>
          <p:cNvPr id="3" name="Text Placeholder 2"/>
          <p:cNvSpPr>
            <a:spLocks noGrp="1"/>
          </p:cNvSpPr>
          <p:nvPr>
            <p:ph type="body" idx="1"/>
          </p:nvPr>
        </p:nvSpPr>
        <p:spPr/>
        <p:txBody>
          <a:bodyPr/>
          <a:lstStyle/>
          <a:p>
            <a:pPr algn="just">
              <a:lnSpc>
                <a:spcPct val="100000"/>
              </a:lnSpc>
            </a:pPr>
            <a:r>
              <a:rPr lang="en-US" sz="1400" dirty="0">
                <a:solidFill>
                  <a:srgbClr val="000000"/>
                </a:solidFill>
                <a:latin typeface="Times New Roman" pitchFamily="18" charset="0"/>
                <a:cs typeface="Times New Roman" pitchFamily="18" charset="0"/>
              </a:rPr>
              <a:t>Content-Transfer-Encoding: This header defines the method used to encode the messages into 0s and 1s for transport:</a:t>
            </a:r>
          </a:p>
          <a:p>
            <a:pPr algn="just">
              <a:lnSpc>
                <a:spcPct val="100000"/>
              </a:lnSpc>
            </a:pPr>
            <a:endParaRPr lang="en-US" sz="1400" dirty="0">
              <a:solidFill>
                <a:srgbClr val="000000"/>
              </a:solidFill>
              <a:latin typeface="Times New Roman" pitchFamily="18" charset="0"/>
              <a:cs typeface="Times New Roman" pitchFamily="18" charset="0"/>
            </a:endParaRPr>
          </a:p>
          <a:p>
            <a:pPr algn="just">
              <a:lnSpc>
                <a:spcPct val="100000"/>
              </a:lnSpc>
            </a:pPr>
            <a:r>
              <a:rPr lang="en-US" sz="1400" dirty="0">
                <a:solidFill>
                  <a:srgbClr val="000000"/>
                </a:solidFill>
                <a:latin typeface="Times New Roman" pitchFamily="18" charset="0"/>
                <a:cs typeface="Times New Roman" pitchFamily="18" charset="0"/>
              </a:rPr>
              <a:t>The five types of encoding methods are listed</a:t>
            </a:r>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126</a:t>
            </a:fld>
            <a:endParaRPr lang="en"/>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990" t="72736" r="28852" b="7790"/>
          <a:stretch/>
        </p:blipFill>
        <p:spPr bwMode="auto">
          <a:xfrm>
            <a:off x="1371600" y="2295143"/>
            <a:ext cx="6553200" cy="165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xmlns="" id="{26B41028-7A68-4883-A5BF-A894B6DDA5AB}"/>
              </a:ext>
            </a:extLst>
          </p:cNvPr>
          <p:cNvPicPr>
            <a:picLocks noChangeAspect="1"/>
          </p:cNvPicPr>
          <p:nvPr/>
        </p:nvPicPr>
        <p:blipFill>
          <a:blip r:embed="rId3"/>
          <a:stretch>
            <a:fillRect/>
          </a:stretch>
        </p:blipFill>
        <p:spPr>
          <a:xfrm>
            <a:off x="469030" y="4032504"/>
            <a:ext cx="8358340" cy="530352"/>
          </a:xfrm>
          <a:prstGeom prst="rect">
            <a:avLst/>
          </a:prstGeom>
        </p:spPr>
      </p:pic>
    </p:spTree>
    <p:extLst>
      <p:ext uri="{BB962C8B-B14F-4D97-AF65-F5344CB8AC3E}">
        <p14:creationId xmlns:p14="http://schemas.microsoft.com/office/powerpoint/2010/main" val="399376069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Cambria"/>
                <a:ea typeface="Cambria"/>
                <a:cs typeface="Cambria"/>
                <a:sym typeface="Cambria"/>
              </a:rPr>
              <a:t>References </a:t>
            </a:r>
            <a:r>
              <a:rPr lang="en" sz="1600" b="0">
                <a:solidFill>
                  <a:srgbClr val="000000"/>
                </a:solidFill>
                <a:latin typeface="Cambria"/>
                <a:ea typeface="Cambria"/>
                <a:cs typeface="Cambria"/>
                <a:sym typeface="Cambria"/>
              </a:rPr>
              <a:t>(finishing slides covering references for all the topics)</a:t>
            </a:r>
            <a:endParaRPr sz="1600" b="0">
              <a:solidFill>
                <a:srgbClr val="000000"/>
              </a:solidFill>
              <a:latin typeface="Cambria"/>
              <a:ea typeface="Cambria"/>
              <a:cs typeface="Cambria"/>
              <a:sym typeface="Cambria"/>
            </a:endParaRPr>
          </a:p>
        </p:txBody>
      </p:sp>
      <p:sp>
        <p:nvSpPr>
          <p:cNvPr id="121" name="Google Shape;121;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Font typeface="Times New Roman"/>
              <a:buAutoNum type="arabicPeriod"/>
            </a:pPr>
            <a:r>
              <a:rPr lang="en" sz="1400" dirty="0">
                <a:solidFill>
                  <a:srgbClr val="000000"/>
                </a:solidFill>
                <a:latin typeface="Cambria"/>
                <a:ea typeface="Cambria"/>
                <a:cs typeface="Cambria"/>
                <a:sym typeface="Cambria"/>
              </a:rPr>
              <a:t>Douglas E. Comer, Internetworking with TCP/IP, Principles, protocols, and architecture,Vol 1 5th Edition,2006 ISBN: 0131876716, ISBN: 978-0131876712  </a:t>
            </a:r>
            <a:r>
              <a:rPr lang="en" sz="1400" b="1" dirty="0">
                <a:solidFill>
                  <a:srgbClr val="000000"/>
                </a:solidFill>
                <a:latin typeface="Cambria"/>
                <a:ea typeface="Cambria"/>
                <a:cs typeface="Cambria"/>
                <a:sym typeface="Cambria"/>
              </a:rPr>
              <a:t>(Ref 2 in syllabus)</a:t>
            </a:r>
            <a:r>
              <a:rPr lang="en" sz="1400" dirty="0">
                <a:solidFill>
                  <a:srgbClr val="000000"/>
                </a:solidFill>
                <a:latin typeface="Cambria"/>
                <a:ea typeface="Cambria"/>
                <a:cs typeface="Cambria"/>
                <a:sym typeface="Cambria"/>
              </a:rPr>
              <a:t>      </a:t>
            </a:r>
            <a:endParaRPr sz="1400" dirty="0">
              <a:solidFill>
                <a:srgbClr val="000000"/>
              </a:solidFill>
              <a:latin typeface="Cambria"/>
              <a:ea typeface="Cambria"/>
              <a:cs typeface="Cambria"/>
              <a:sym typeface="Cambria"/>
            </a:endParaRPr>
          </a:p>
          <a:p>
            <a:pPr marL="457200" lvl="0" indent="-317500" algn="l" rtl="0">
              <a:lnSpc>
                <a:spcPct val="150000"/>
              </a:lnSpc>
              <a:spcBef>
                <a:spcPts val="0"/>
              </a:spcBef>
              <a:spcAft>
                <a:spcPts val="0"/>
              </a:spcAft>
              <a:buClr>
                <a:srgbClr val="000000"/>
              </a:buClr>
              <a:buSzPts val="1400"/>
              <a:buFont typeface="Times New Roman"/>
              <a:buAutoNum type="arabicPeriod"/>
            </a:pPr>
            <a:r>
              <a:rPr lang="en" sz="1400" dirty="0">
                <a:solidFill>
                  <a:srgbClr val="000000"/>
                </a:solidFill>
                <a:latin typeface="Cambria"/>
                <a:ea typeface="Cambria"/>
                <a:cs typeface="Cambria"/>
                <a:sym typeface="Cambria"/>
              </a:rPr>
              <a:t>https://slideplayer.com/slide/13911208/  </a:t>
            </a:r>
            <a:endParaRPr sz="1400" dirty="0">
              <a:solidFill>
                <a:srgbClr val="000000"/>
              </a:solidFill>
              <a:latin typeface="Cambria"/>
              <a:ea typeface="Cambria"/>
              <a:cs typeface="Cambria"/>
              <a:sym typeface="Cambria"/>
            </a:endParaRPr>
          </a:p>
          <a:p>
            <a:pPr marL="457200" lvl="0" indent="-317500" algn="l" rtl="0">
              <a:lnSpc>
                <a:spcPct val="150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http://www.csun.edu/~jeffw/Semesters/2006Fall/COMP429/Presentations/Ch25-FTP.pdf</a:t>
            </a:r>
            <a:endParaRPr sz="1400" dirty="0">
              <a:solidFill>
                <a:srgbClr val="000000"/>
              </a:solidFill>
              <a:latin typeface="Cambria"/>
              <a:ea typeface="Cambria"/>
              <a:cs typeface="Cambria"/>
              <a:sym typeface="Cambria"/>
            </a:endParaRPr>
          </a:p>
          <a:p>
            <a:pPr marL="457200" lvl="0" indent="-317500" algn="l" rtl="0">
              <a:lnSpc>
                <a:spcPct val="150000"/>
              </a:lnSpc>
              <a:spcBef>
                <a:spcPts val="0"/>
              </a:spcBef>
              <a:spcAft>
                <a:spcPts val="0"/>
              </a:spcAft>
              <a:buClr>
                <a:srgbClr val="000000"/>
              </a:buClr>
              <a:buSzPts val="1400"/>
              <a:buFont typeface="Cambria"/>
              <a:buAutoNum type="arabicPeriod"/>
            </a:pPr>
            <a:r>
              <a:rPr lang="en" sz="1400" dirty="0">
                <a:solidFill>
                  <a:schemeClr val="bg2"/>
                </a:solidFill>
                <a:latin typeface="Cambria"/>
                <a:ea typeface="Cambria"/>
                <a:cs typeface="Cambria"/>
                <a:sym typeface="Cambria"/>
                <a:hlinkClick r:id="rId3"/>
              </a:rPr>
              <a:t>https://study.com/academy/lesson/testing-an-ftp-connection.html</a:t>
            </a:r>
            <a:endParaRPr lang="en" sz="1400" dirty="0">
              <a:solidFill>
                <a:schemeClr val="bg2"/>
              </a:solidFill>
              <a:latin typeface="Cambria"/>
              <a:ea typeface="Cambria"/>
              <a:cs typeface="Cambria"/>
              <a:sym typeface="Cambria"/>
            </a:endParaRPr>
          </a:p>
          <a:p>
            <a:pPr indent="-317500">
              <a:lnSpc>
                <a:spcPct val="150000"/>
              </a:lnSpc>
              <a:buClr>
                <a:srgbClr val="000000"/>
              </a:buClr>
              <a:buSzPts val="1400"/>
              <a:buFont typeface="Cambria"/>
              <a:buAutoNum type="arabicPeriod"/>
            </a:pPr>
            <a:r>
              <a:rPr lang="en-IN" sz="1400" u="sng" dirty="0"/>
              <a:t>www.afternerd.com/blog/smtp</a:t>
            </a:r>
          </a:p>
          <a:p>
            <a:pPr marL="457200" lvl="0" indent="-317500" algn="l" rtl="0">
              <a:lnSpc>
                <a:spcPct val="150000"/>
              </a:lnSpc>
              <a:spcBef>
                <a:spcPts val="0"/>
              </a:spcBef>
              <a:spcAft>
                <a:spcPts val="0"/>
              </a:spcAft>
              <a:buClr>
                <a:srgbClr val="000000"/>
              </a:buClr>
              <a:buSzPts val="1400"/>
              <a:buFont typeface="Cambria"/>
              <a:buAutoNum type="arabicPeriod"/>
            </a:pPr>
            <a:endParaRPr sz="1400" dirty="0">
              <a:solidFill>
                <a:srgbClr val="000000"/>
              </a:solidFill>
              <a:latin typeface="Cambria"/>
              <a:ea typeface="Cambria"/>
              <a:cs typeface="Cambria"/>
              <a:sym typeface="Cambria"/>
            </a:endParaRPr>
          </a:p>
        </p:txBody>
      </p:sp>
      <p:sp>
        <p:nvSpPr>
          <p:cNvPr id="122" name="Google Shape;12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127</a:t>
            </a:fld>
            <a:endParaRPr/>
          </a:p>
        </p:txBody>
      </p:sp>
      <p:pic>
        <p:nvPicPr>
          <p:cNvPr id="123" name="Google Shape;123;p19"/>
          <p:cNvPicPr preferRelativeResize="0"/>
          <p:nvPr/>
        </p:nvPicPr>
        <p:blipFill>
          <a:blip r:embed="rId4">
            <a:alphaModFix/>
          </a:blip>
          <a:stretch>
            <a:fillRect/>
          </a:stretch>
        </p:blipFill>
        <p:spPr>
          <a:xfrm>
            <a:off x="8089175" y="101825"/>
            <a:ext cx="934101" cy="518950"/>
          </a:xfrm>
          <a:prstGeom prst="rect">
            <a:avLst/>
          </a:prstGeom>
          <a:noFill/>
          <a:ln>
            <a:noFill/>
          </a:ln>
        </p:spPr>
      </p:pic>
      <p:sp>
        <p:nvSpPr>
          <p:cNvPr id="124" name="Google Shape;124;p19"/>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525D1E-B880-42EE-9445-8515CA8524AA}"/>
              </a:ext>
            </a:extLst>
          </p:cNvPr>
          <p:cNvSpPr>
            <a:spLocks noGrp="1"/>
          </p:cNvSpPr>
          <p:nvPr>
            <p:ph type="title"/>
          </p:nvPr>
        </p:nvSpPr>
        <p:spPr>
          <a:xfrm>
            <a:off x="311700" y="86683"/>
            <a:ext cx="8520600" cy="580762"/>
          </a:xfrm>
        </p:spPr>
        <p:txBody>
          <a:bodyPr/>
          <a:lstStyle/>
          <a:p>
            <a:r>
              <a:rPr lang="en-IN" sz="3200" dirty="0">
                <a:latin typeface="Cambria" panose="02040503050406030204" pitchFamily="18" charset="0"/>
                <a:ea typeface="Cambria" panose="02040503050406030204" pitchFamily="18" charset="0"/>
              </a:rPr>
              <a:t>Resolution</a:t>
            </a:r>
          </a:p>
        </p:txBody>
      </p:sp>
      <p:sp>
        <p:nvSpPr>
          <p:cNvPr id="3" name="Text Placeholder 2">
            <a:extLst>
              <a:ext uri="{FF2B5EF4-FFF2-40B4-BE49-F238E27FC236}">
                <a16:creationId xmlns:a16="http://schemas.microsoft.com/office/drawing/2014/main" xmlns="" id="{62ACCFFE-BB08-40FB-81C6-1A0571273FDE}"/>
              </a:ext>
            </a:extLst>
          </p:cNvPr>
          <p:cNvSpPr>
            <a:spLocks noGrp="1"/>
          </p:cNvSpPr>
          <p:nvPr>
            <p:ph type="body" idx="1"/>
          </p:nvPr>
        </p:nvSpPr>
        <p:spPr>
          <a:xfrm>
            <a:off x="3130319" y="667444"/>
            <a:ext cx="5701982" cy="4104789"/>
          </a:xfrm>
        </p:spPr>
        <p:txBody>
          <a:bodyPr/>
          <a:lstStyle/>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Mapping a name to an address or an address to a name is called name address resolution.</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Resolver</a:t>
            </a:r>
          </a:p>
          <a:p>
            <a:pPr algn="just"/>
            <a:r>
              <a:rPr lang="en-IN" sz="1400" dirty="0">
                <a:solidFill>
                  <a:schemeClr val="bg2">
                    <a:lumMod val="50000"/>
                  </a:schemeClr>
                </a:solidFill>
                <a:latin typeface="Cambria" panose="02040503050406030204" pitchFamily="18" charset="0"/>
                <a:ea typeface="Cambria" panose="02040503050406030204" pitchFamily="18" charset="0"/>
              </a:rPr>
              <a:t>DNS is designed as a client – server application.</a:t>
            </a:r>
          </a:p>
          <a:p>
            <a:pPr algn="just"/>
            <a:r>
              <a:rPr lang="en-IN" sz="1400" dirty="0">
                <a:solidFill>
                  <a:schemeClr val="bg2">
                    <a:lumMod val="50000"/>
                  </a:schemeClr>
                </a:solidFill>
                <a:latin typeface="Cambria" panose="02040503050406030204" pitchFamily="18" charset="0"/>
                <a:ea typeface="Cambria" panose="02040503050406030204" pitchFamily="18" charset="0"/>
              </a:rPr>
              <a:t>Host that needs to map an address to a name or a name to an address calls a DNS client called a resolver.</a:t>
            </a:r>
          </a:p>
          <a:p>
            <a:pPr algn="just"/>
            <a:r>
              <a:rPr lang="en-IN" sz="1400" dirty="0">
                <a:solidFill>
                  <a:schemeClr val="bg2">
                    <a:lumMod val="50000"/>
                  </a:schemeClr>
                </a:solidFill>
                <a:latin typeface="Cambria" panose="02040503050406030204" pitchFamily="18" charset="0"/>
                <a:ea typeface="Cambria" panose="02040503050406030204" pitchFamily="18" charset="0"/>
              </a:rPr>
              <a:t>After the resolver receives the mapping, it interprets the response to see if it is a real resolution or an error and finally delivers the results to the process that requested it. </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Mapping Names to Addresses</a:t>
            </a:r>
          </a:p>
          <a:p>
            <a:pPr algn="just"/>
            <a:r>
              <a:rPr lang="en-IN" sz="1400" dirty="0">
                <a:solidFill>
                  <a:schemeClr val="bg2">
                    <a:lumMod val="50000"/>
                  </a:schemeClr>
                </a:solidFill>
                <a:latin typeface="Cambria" panose="02040503050406030204" pitchFamily="18" charset="0"/>
                <a:ea typeface="Cambria" panose="02040503050406030204" pitchFamily="18" charset="0"/>
              </a:rPr>
              <a:t>The resolver gives a domain name to the server and asks for the corresponding address.</a:t>
            </a:r>
          </a:p>
          <a:p>
            <a:pPr algn="just"/>
            <a:r>
              <a:rPr lang="en-IN" sz="1400" dirty="0">
                <a:solidFill>
                  <a:schemeClr val="bg2">
                    <a:lumMod val="50000"/>
                  </a:schemeClr>
                </a:solidFill>
                <a:latin typeface="Cambria" panose="02040503050406030204" pitchFamily="18" charset="0"/>
                <a:ea typeface="Cambria" panose="02040503050406030204" pitchFamily="18" charset="0"/>
              </a:rPr>
              <a:t>If the domain name is from the generic domain the resolver receives a domain name such as </a:t>
            </a:r>
            <a:r>
              <a:rPr lang="en-IN" sz="1400" dirty="0">
                <a:solidFill>
                  <a:srgbClr val="C00000"/>
                </a:solidFill>
                <a:latin typeface="Cambria" panose="02040503050406030204" pitchFamily="18" charset="0"/>
                <a:ea typeface="Cambria" panose="02040503050406030204" pitchFamily="18" charset="0"/>
              </a:rPr>
              <a:t>“chal.atc.fhda.edu.</a:t>
            </a:r>
          </a:p>
          <a:p>
            <a:pPr algn="just"/>
            <a:r>
              <a:rPr lang="en-IN" sz="1400" dirty="0">
                <a:solidFill>
                  <a:schemeClr val="bg2">
                    <a:lumMod val="50000"/>
                  </a:schemeClr>
                </a:solidFill>
                <a:latin typeface="Cambria" panose="02040503050406030204" pitchFamily="18" charset="0"/>
                <a:ea typeface="Cambria" panose="02040503050406030204" pitchFamily="18" charset="0"/>
              </a:rPr>
              <a:t> if the domain name is from the country domain the resolver receives a domain name such as </a:t>
            </a:r>
            <a:r>
              <a:rPr lang="en-IN" sz="1400" dirty="0">
                <a:solidFill>
                  <a:srgbClr val="C00000"/>
                </a:solidFill>
                <a:latin typeface="Cambria" panose="02040503050406030204" pitchFamily="18" charset="0"/>
                <a:ea typeface="Cambria" panose="02040503050406030204" pitchFamily="18" charset="0"/>
              </a:rPr>
              <a:t>“ch.fhda.cu.ca.us.</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endParaRPr lang="en-IN" sz="1400" b="1" dirty="0">
              <a:solidFill>
                <a:schemeClr val="bg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xmlns="" id="{77A80E38-CB53-4868-89BB-87A4B538E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pic>
        <p:nvPicPr>
          <p:cNvPr id="6" name="Google Shape;94;p16">
            <a:extLst>
              <a:ext uri="{FF2B5EF4-FFF2-40B4-BE49-F238E27FC236}">
                <a16:creationId xmlns:a16="http://schemas.microsoft.com/office/drawing/2014/main" xmlns="" id="{1168C48D-AE4F-403D-A6FC-2CCE35CB152C}"/>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75631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4F5205-F6CF-4007-BA76-CADD119F3317}"/>
              </a:ext>
            </a:extLst>
          </p:cNvPr>
          <p:cNvSpPr>
            <a:spLocks noGrp="1"/>
          </p:cNvSpPr>
          <p:nvPr>
            <p:ph type="title"/>
          </p:nvPr>
        </p:nvSpPr>
        <p:spPr>
          <a:xfrm>
            <a:off x="311700" y="158129"/>
            <a:ext cx="8520600" cy="495967"/>
          </a:xfrm>
        </p:spPr>
        <p:txBody>
          <a:bodyPr/>
          <a:lstStyle/>
          <a:p>
            <a:r>
              <a:rPr lang="en-IN" sz="3600" dirty="0">
                <a:latin typeface="Cambria" panose="02040503050406030204" pitchFamily="18" charset="0"/>
                <a:ea typeface="Cambria" panose="02040503050406030204" pitchFamily="18" charset="0"/>
              </a:rPr>
              <a:t>Resolution</a:t>
            </a:r>
            <a:endParaRPr lang="en-IN" dirty="0"/>
          </a:p>
        </p:txBody>
      </p:sp>
      <p:sp>
        <p:nvSpPr>
          <p:cNvPr id="3" name="Text Placeholder 2">
            <a:extLst>
              <a:ext uri="{FF2B5EF4-FFF2-40B4-BE49-F238E27FC236}">
                <a16:creationId xmlns:a16="http://schemas.microsoft.com/office/drawing/2014/main" xmlns="" id="{3CB7A046-236D-4AEB-8D74-B2B752556E5A}"/>
              </a:ext>
            </a:extLst>
          </p:cNvPr>
          <p:cNvSpPr>
            <a:spLocks noGrp="1"/>
          </p:cNvSpPr>
          <p:nvPr>
            <p:ph type="body" idx="1"/>
          </p:nvPr>
        </p:nvSpPr>
        <p:spPr>
          <a:xfrm>
            <a:off x="3423994" y="654096"/>
            <a:ext cx="5408306" cy="4144835"/>
          </a:xfrm>
        </p:spPr>
        <p:txBody>
          <a:bodyPr/>
          <a:lstStyle/>
          <a:p>
            <a:pPr marL="114300" indent="0" algn="just">
              <a:buNone/>
            </a:pPr>
            <a:r>
              <a:rPr lang="en-IN" sz="1400" b="1" dirty="0">
                <a:solidFill>
                  <a:srgbClr val="0070C0"/>
                </a:solidFill>
                <a:latin typeface="Cambria" panose="02040503050406030204" pitchFamily="18" charset="0"/>
                <a:ea typeface="Cambria" panose="02040503050406030204" pitchFamily="18" charset="0"/>
              </a:rPr>
              <a:t>Mapping Addresses to Names</a:t>
            </a:r>
          </a:p>
          <a:p>
            <a:pPr algn="just"/>
            <a:r>
              <a:rPr lang="en-IN" sz="1400" dirty="0">
                <a:latin typeface="Cambria" panose="02040503050406030204" pitchFamily="18" charset="0"/>
                <a:ea typeface="Cambria" panose="02040503050406030204" pitchFamily="18" charset="0"/>
              </a:rPr>
              <a:t>A client can send an IP address to a server to be mapped to a domain name.</a:t>
            </a:r>
          </a:p>
          <a:p>
            <a:pPr algn="just"/>
            <a:r>
              <a:rPr lang="en-IN" sz="1400" dirty="0">
                <a:latin typeface="Cambria" panose="02040503050406030204" pitchFamily="18" charset="0"/>
                <a:ea typeface="Cambria" panose="02040503050406030204" pitchFamily="18" charset="0"/>
              </a:rPr>
              <a:t>To answer the PTR query DNS uses the inverse domain.</a:t>
            </a:r>
          </a:p>
          <a:p>
            <a:pPr algn="just"/>
            <a:r>
              <a:rPr lang="en-IN" sz="1400" dirty="0">
                <a:latin typeface="Cambria" panose="02040503050406030204" pitchFamily="18" charset="0"/>
                <a:ea typeface="Cambria" panose="02040503050406030204" pitchFamily="18" charset="0"/>
              </a:rPr>
              <a:t> in the request the IP address is reversed and two labels in-</a:t>
            </a:r>
            <a:r>
              <a:rPr lang="en-IN" sz="1400" dirty="0" err="1">
                <a:latin typeface="Cambria" panose="02040503050406030204" pitchFamily="18" charset="0"/>
                <a:ea typeface="Cambria" panose="02040503050406030204" pitchFamily="18" charset="0"/>
              </a:rPr>
              <a:t>addr</a:t>
            </a:r>
            <a:r>
              <a:rPr lang="en-IN" sz="1400" dirty="0">
                <a:latin typeface="Cambria" panose="02040503050406030204" pitchFamily="18" charset="0"/>
                <a:ea typeface="Cambria" panose="02040503050406030204" pitchFamily="18" charset="0"/>
              </a:rPr>
              <a:t> and </a:t>
            </a:r>
            <a:r>
              <a:rPr lang="en-IN" sz="1400" dirty="0" err="1">
                <a:latin typeface="Cambria" panose="02040503050406030204" pitchFamily="18" charset="0"/>
                <a:ea typeface="Cambria" panose="02040503050406030204" pitchFamily="18" charset="0"/>
              </a:rPr>
              <a:t>arpa</a:t>
            </a:r>
            <a:r>
              <a:rPr lang="en-IN" sz="1400" dirty="0">
                <a:latin typeface="Cambria" panose="02040503050406030204" pitchFamily="18" charset="0"/>
                <a:ea typeface="Cambria" panose="02040503050406030204" pitchFamily="18" charset="0"/>
              </a:rPr>
              <a:t> are appended to create a domain acceptable by the inverse domain.</a:t>
            </a:r>
          </a:p>
          <a:p>
            <a:pPr marL="114300" indent="0" algn="just">
              <a:buNone/>
            </a:pPr>
            <a:endParaRPr lang="en-IN" sz="1400" b="1" dirty="0">
              <a:solidFill>
                <a:srgbClr val="0070C0"/>
              </a:solidFill>
              <a:latin typeface="Cambria" panose="02040503050406030204" pitchFamily="18" charset="0"/>
              <a:ea typeface="Cambria" panose="02040503050406030204" pitchFamily="18" charset="0"/>
            </a:endParaRPr>
          </a:p>
          <a:p>
            <a:pPr marL="114300" indent="0" algn="just">
              <a:buNone/>
            </a:pPr>
            <a:r>
              <a:rPr lang="en-IN" sz="1400" b="1" dirty="0">
                <a:solidFill>
                  <a:srgbClr val="0070C0"/>
                </a:solidFill>
                <a:latin typeface="Cambria" panose="02040503050406030204" pitchFamily="18" charset="0"/>
                <a:ea typeface="Cambria" panose="02040503050406030204" pitchFamily="18" charset="0"/>
              </a:rPr>
              <a:t>Recursive Resolution</a:t>
            </a:r>
          </a:p>
          <a:p>
            <a:pPr algn="just"/>
            <a:r>
              <a:rPr lang="en-IN" sz="1400" dirty="0">
                <a:latin typeface="Cambria" panose="02040503050406030204" pitchFamily="18" charset="0"/>
                <a:ea typeface="Cambria" panose="02040503050406030204" pitchFamily="18" charset="0"/>
              </a:rPr>
              <a:t>The client can ask for a recursive answer from a name server.</a:t>
            </a:r>
          </a:p>
          <a:p>
            <a:pPr algn="just"/>
            <a:r>
              <a:rPr lang="en-IN" sz="1400" dirty="0">
                <a:latin typeface="Cambria" panose="02040503050406030204" pitchFamily="18" charset="0"/>
                <a:ea typeface="Cambria" panose="02040503050406030204" pitchFamily="18" charset="0"/>
              </a:rPr>
              <a:t>If the server is the authority for the domain name, it checks its database and responds.</a:t>
            </a:r>
          </a:p>
          <a:p>
            <a:pPr algn="just"/>
            <a:r>
              <a:rPr lang="en-IN" sz="1400" dirty="0">
                <a:latin typeface="Cambria" panose="02040503050406030204" pitchFamily="18" charset="0"/>
                <a:ea typeface="Cambria" panose="02040503050406030204" pitchFamily="18" charset="0"/>
              </a:rPr>
              <a:t>If the server is not the authority it sends the request to another server and waits for the response.</a:t>
            </a:r>
          </a:p>
          <a:p>
            <a:pPr algn="just"/>
            <a:r>
              <a:rPr lang="en-IN" sz="1400" dirty="0">
                <a:latin typeface="Cambria" panose="02040503050406030204" pitchFamily="18" charset="0"/>
                <a:ea typeface="Cambria" panose="02040503050406030204" pitchFamily="18" charset="0"/>
              </a:rPr>
              <a:t>If the parent is the authority it responds otherwise it sends the query to another server.</a:t>
            </a:r>
          </a:p>
          <a:p>
            <a:pPr algn="just"/>
            <a:endParaRPr lang="en-IN" sz="1400" dirty="0">
              <a:latin typeface="Cambria" panose="02040503050406030204" pitchFamily="18" charset="0"/>
              <a:ea typeface="Cambria" panose="02040503050406030204" pitchFamily="18" charset="0"/>
            </a:endParaRPr>
          </a:p>
          <a:p>
            <a:pPr algn="just"/>
            <a:endParaRPr lang="en-IN" sz="1400" dirty="0">
              <a:latin typeface="Cambria" panose="02040503050406030204" pitchFamily="18" charset="0"/>
              <a:ea typeface="Cambria" panose="02040503050406030204" pitchFamily="18" charset="0"/>
            </a:endParaRPr>
          </a:p>
          <a:p>
            <a:pPr algn="just"/>
            <a:endParaRPr lang="en-IN" sz="1400" dirty="0">
              <a:latin typeface="Cambria" panose="02040503050406030204" pitchFamily="18" charset="0"/>
              <a:ea typeface="Cambria" panose="02040503050406030204" pitchFamily="18" charset="0"/>
            </a:endParaRPr>
          </a:p>
          <a:p>
            <a:pPr algn="just"/>
            <a:endParaRPr lang="en-IN" sz="14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xmlns="" id="{9E8C6141-29BE-4BFB-9710-90AC0C4E8D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6" name="Picture 11">
            <a:extLst>
              <a:ext uri="{FF2B5EF4-FFF2-40B4-BE49-F238E27FC236}">
                <a16:creationId xmlns:a16="http://schemas.microsoft.com/office/drawing/2014/main" xmlns="" id="{9F90720C-8B42-4735-A82A-946DC3286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084834"/>
            <a:ext cx="3112294" cy="140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408A3734-5D4D-4A78-9316-EB720A71380E}"/>
              </a:ext>
            </a:extLst>
          </p:cNvPr>
          <p:cNvSpPr txBox="1"/>
          <p:nvPr/>
        </p:nvSpPr>
        <p:spPr>
          <a:xfrm>
            <a:off x="1321541" y="2516445"/>
            <a:ext cx="1532792" cy="276999"/>
          </a:xfrm>
          <a:prstGeom prst="rect">
            <a:avLst/>
          </a:prstGeom>
          <a:noFill/>
        </p:spPr>
        <p:txBody>
          <a:bodyPr wrap="none" rtlCol="0">
            <a:spAutoFit/>
          </a:bodyPr>
          <a:lstStyle/>
          <a:p>
            <a:r>
              <a:rPr lang="en-US" altLang="en-US" sz="1200" b="1" dirty="0">
                <a:solidFill>
                  <a:srgbClr val="FF0000"/>
                </a:solidFill>
                <a:latin typeface="Times New Roman" panose="02020603050405020304" pitchFamily="18" charset="0"/>
              </a:rPr>
              <a:t>Recursive resolution</a:t>
            </a:r>
            <a:endParaRPr lang="en-IN" sz="1200" b="1" dirty="0">
              <a:solidFill>
                <a:srgbClr val="FF0000"/>
              </a:solidFill>
            </a:endParaRPr>
          </a:p>
        </p:txBody>
      </p:sp>
      <p:pic>
        <p:nvPicPr>
          <p:cNvPr id="5" name="Google Shape;94;p16">
            <a:extLst>
              <a:ext uri="{FF2B5EF4-FFF2-40B4-BE49-F238E27FC236}">
                <a16:creationId xmlns:a16="http://schemas.microsoft.com/office/drawing/2014/main" xmlns="" id="{59826A38-A92F-4EE6-9749-1A3C0389628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451622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CA3DBB-79C0-4924-BC4C-52AF470A3C09}"/>
              </a:ext>
            </a:extLst>
          </p:cNvPr>
          <p:cNvSpPr>
            <a:spLocks noGrp="1"/>
          </p:cNvSpPr>
          <p:nvPr>
            <p:ph type="title"/>
          </p:nvPr>
        </p:nvSpPr>
        <p:spPr>
          <a:xfrm>
            <a:off x="311700" y="158129"/>
            <a:ext cx="8520600" cy="416346"/>
          </a:xfrm>
        </p:spPr>
        <p:txBody>
          <a:bodyPr/>
          <a:lstStyle/>
          <a:p>
            <a:r>
              <a:rPr lang="en-IN" sz="3600" dirty="0">
                <a:latin typeface="Cambria" panose="02040503050406030204" pitchFamily="18" charset="0"/>
                <a:ea typeface="Cambria" panose="02040503050406030204" pitchFamily="18" charset="0"/>
              </a:rPr>
              <a:t>Resolution</a:t>
            </a:r>
            <a:endParaRPr lang="en-IN" dirty="0"/>
          </a:p>
        </p:txBody>
      </p:sp>
      <p:sp>
        <p:nvSpPr>
          <p:cNvPr id="3" name="Text Placeholder 2">
            <a:extLst>
              <a:ext uri="{FF2B5EF4-FFF2-40B4-BE49-F238E27FC236}">
                <a16:creationId xmlns:a16="http://schemas.microsoft.com/office/drawing/2014/main" xmlns="" id="{84237323-2942-4479-93FA-A36EF79D0707}"/>
              </a:ext>
            </a:extLst>
          </p:cNvPr>
          <p:cNvSpPr>
            <a:spLocks noGrp="1"/>
          </p:cNvSpPr>
          <p:nvPr>
            <p:ph type="body" idx="1"/>
          </p:nvPr>
        </p:nvSpPr>
        <p:spPr>
          <a:xfrm>
            <a:off x="3317202" y="734190"/>
            <a:ext cx="5515097" cy="3997997"/>
          </a:xfrm>
        </p:spPr>
        <p:txBody>
          <a:bodyPr/>
          <a:lstStyle/>
          <a:p>
            <a:pPr marL="114300" indent="0" algn="just">
              <a:buNone/>
            </a:pPr>
            <a:r>
              <a:rPr lang="en-IN" sz="1400" b="1" dirty="0">
                <a:solidFill>
                  <a:srgbClr val="0070C0"/>
                </a:solidFill>
                <a:latin typeface="Cambria" panose="02040503050406030204" pitchFamily="18" charset="0"/>
                <a:ea typeface="Cambria" panose="02040503050406030204" pitchFamily="18" charset="0"/>
              </a:rPr>
              <a:t>Iterative Resolution</a:t>
            </a:r>
          </a:p>
          <a:p>
            <a:pPr algn="just"/>
            <a:r>
              <a:rPr lang="en-IN" sz="1400" dirty="0">
                <a:latin typeface="Cambria" panose="02040503050406030204" pitchFamily="18" charset="0"/>
                <a:ea typeface="Cambria" panose="02040503050406030204" pitchFamily="18" charset="0"/>
              </a:rPr>
              <a:t>If server is an authority for the name it sends the answer.</a:t>
            </a:r>
          </a:p>
          <a:p>
            <a:pPr algn="just"/>
            <a:r>
              <a:rPr lang="en-IN" sz="1400" dirty="0">
                <a:latin typeface="Cambria" panose="02040503050406030204" pitchFamily="18" charset="0"/>
                <a:ea typeface="Cambria" panose="02040503050406030204" pitchFamily="18" charset="0"/>
              </a:rPr>
              <a:t>If not it returns the IP address of the server that thinks it can resolve the query.</a:t>
            </a:r>
          </a:p>
          <a:p>
            <a:pPr algn="just"/>
            <a:r>
              <a:rPr lang="en-IN" sz="1400" dirty="0">
                <a:latin typeface="Cambria" panose="02040503050406030204" pitchFamily="18" charset="0"/>
                <a:ea typeface="Cambria" panose="02040503050406030204" pitchFamily="18" charset="0"/>
              </a:rPr>
              <a:t>The client is responsible for repeating the request to the second server.</a:t>
            </a:r>
          </a:p>
          <a:p>
            <a:pPr algn="just"/>
            <a:r>
              <a:rPr lang="en-IN" sz="1400" dirty="0">
                <a:latin typeface="Cambria" panose="02040503050406030204" pitchFamily="18" charset="0"/>
                <a:ea typeface="Cambria" panose="02040503050406030204" pitchFamily="18" charset="0"/>
              </a:rPr>
              <a:t>The client repeats the same procedure to next server and so on</a:t>
            </a:r>
          </a:p>
          <a:p>
            <a:pPr algn="just"/>
            <a:r>
              <a:rPr lang="en-IN" sz="1400" dirty="0">
                <a:latin typeface="Cambria" panose="02040503050406030204" pitchFamily="18" charset="0"/>
                <a:ea typeface="Cambria" panose="02040503050406030204" pitchFamily="18" charset="0"/>
              </a:rPr>
              <a:t>This process is called iterative because the client repeats the same query to multiple servers.</a:t>
            </a:r>
          </a:p>
          <a:p>
            <a:pPr marL="114300" indent="0">
              <a:buNone/>
            </a:pPr>
            <a:endParaRPr lang="en-IN" sz="1400" b="1" dirty="0">
              <a:solidFill>
                <a:srgbClr val="0070C0"/>
              </a:solidFill>
              <a:latin typeface="Cambria" panose="02040503050406030204" pitchFamily="18" charset="0"/>
              <a:ea typeface="Cambria" panose="02040503050406030204" pitchFamily="18" charset="0"/>
            </a:endParaRPr>
          </a:p>
          <a:p>
            <a:pPr marL="114300" indent="0">
              <a:buNone/>
            </a:pPr>
            <a:r>
              <a:rPr lang="en-IN" sz="1400" b="1" dirty="0">
                <a:solidFill>
                  <a:srgbClr val="0070C0"/>
                </a:solidFill>
                <a:latin typeface="Cambria" panose="02040503050406030204" pitchFamily="18" charset="0"/>
                <a:ea typeface="Cambria" panose="02040503050406030204" pitchFamily="18" charset="0"/>
              </a:rPr>
              <a:t>Catching</a:t>
            </a:r>
          </a:p>
          <a:p>
            <a:r>
              <a:rPr lang="en-IN" sz="1400" dirty="0">
                <a:latin typeface="Cambria" panose="02040503050406030204" pitchFamily="18" charset="0"/>
                <a:ea typeface="Cambria" panose="02040503050406030204" pitchFamily="18" charset="0"/>
              </a:rPr>
              <a:t>Each time the server receives the query for a name that is not in domain it needs to search its database for a server IP address.</a:t>
            </a:r>
          </a:p>
          <a:p>
            <a:r>
              <a:rPr lang="en-IN" sz="1400" dirty="0">
                <a:latin typeface="Cambria" panose="02040503050406030204" pitchFamily="18" charset="0"/>
                <a:ea typeface="Cambria" panose="02040503050406030204" pitchFamily="18" charset="0"/>
              </a:rPr>
              <a:t>Reduction in search time would increase the efficiency.</a:t>
            </a:r>
          </a:p>
          <a:p>
            <a:r>
              <a:rPr lang="en-IN" sz="1400" dirty="0">
                <a:latin typeface="Cambria" panose="02040503050406030204" pitchFamily="18" charset="0"/>
                <a:ea typeface="Cambria" panose="02040503050406030204" pitchFamily="18" charset="0"/>
              </a:rPr>
              <a:t>DNS handles this with the mechanism called catching.</a:t>
            </a:r>
          </a:p>
        </p:txBody>
      </p:sp>
      <p:sp>
        <p:nvSpPr>
          <p:cNvPr id="4" name="Slide Number Placeholder 3">
            <a:extLst>
              <a:ext uri="{FF2B5EF4-FFF2-40B4-BE49-F238E27FC236}">
                <a16:creationId xmlns:a16="http://schemas.microsoft.com/office/drawing/2014/main" xmlns="" id="{B9B915D7-8CCC-4673-B9F4-36F060D510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pic>
        <p:nvPicPr>
          <p:cNvPr id="1026" name="Picture 2" descr="What is the role of domain name server? Explain working of DNS ...">
            <a:extLst>
              <a:ext uri="{FF2B5EF4-FFF2-40B4-BE49-F238E27FC236}">
                <a16:creationId xmlns:a16="http://schemas.microsoft.com/office/drawing/2014/main" xmlns="" id="{12EDB42D-7F17-4D7E-BEB3-7AD9710D8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9"/>
          <a:stretch/>
        </p:blipFill>
        <p:spPr bwMode="auto">
          <a:xfrm>
            <a:off x="311700" y="1057451"/>
            <a:ext cx="2918735" cy="258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EF73D763-1172-47E1-8548-042595E4544B}"/>
              </a:ext>
            </a:extLst>
          </p:cNvPr>
          <p:cNvSpPr txBox="1"/>
          <p:nvPr/>
        </p:nvSpPr>
        <p:spPr>
          <a:xfrm>
            <a:off x="854790" y="3644251"/>
            <a:ext cx="1598515"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Iterative Resolution</a:t>
            </a:r>
          </a:p>
        </p:txBody>
      </p:sp>
      <p:pic>
        <p:nvPicPr>
          <p:cNvPr id="6" name="Google Shape;94;p16">
            <a:extLst>
              <a:ext uri="{FF2B5EF4-FFF2-40B4-BE49-F238E27FC236}">
                <a16:creationId xmlns:a16="http://schemas.microsoft.com/office/drawing/2014/main" xmlns="" id="{CB269135-B69D-454D-A061-890B9428A63D}"/>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64740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8F2DB2-9193-4096-B4D6-5E9E87A2DAD3}"/>
              </a:ext>
            </a:extLst>
          </p:cNvPr>
          <p:cNvSpPr>
            <a:spLocks noGrp="1"/>
          </p:cNvSpPr>
          <p:nvPr>
            <p:ph type="title"/>
          </p:nvPr>
        </p:nvSpPr>
        <p:spPr>
          <a:xfrm>
            <a:off x="311700" y="86683"/>
            <a:ext cx="8520600" cy="707400"/>
          </a:xfrm>
        </p:spPr>
        <p:txBody>
          <a:bodyPr/>
          <a:lstStyle/>
          <a:p>
            <a:r>
              <a:rPr lang="en-IN" sz="3600" dirty="0">
                <a:latin typeface="Cambria" panose="02040503050406030204" pitchFamily="18" charset="0"/>
                <a:ea typeface="Cambria" panose="02040503050406030204" pitchFamily="18" charset="0"/>
              </a:rPr>
              <a:t>Resolution</a:t>
            </a:r>
            <a:endParaRPr lang="en-IN" dirty="0"/>
          </a:p>
        </p:txBody>
      </p:sp>
      <p:sp>
        <p:nvSpPr>
          <p:cNvPr id="3" name="Text Placeholder 2">
            <a:extLst>
              <a:ext uri="{FF2B5EF4-FFF2-40B4-BE49-F238E27FC236}">
                <a16:creationId xmlns:a16="http://schemas.microsoft.com/office/drawing/2014/main" xmlns="" id="{691A9942-3FEB-43BD-BCDF-0CF3A01F19F4}"/>
              </a:ext>
            </a:extLst>
          </p:cNvPr>
          <p:cNvSpPr>
            <a:spLocks noGrp="1"/>
          </p:cNvSpPr>
          <p:nvPr>
            <p:ph type="body" idx="1"/>
          </p:nvPr>
        </p:nvSpPr>
        <p:spPr>
          <a:xfrm>
            <a:off x="311700" y="794083"/>
            <a:ext cx="8520600" cy="3774942"/>
          </a:xfrm>
        </p:spPr>
        <p:txBody>
          <a:bodyPr/>
          <a:lstStyle/>
          <a:p>
            <a:pPr algn="just"/>
            <a:r>
              <a:rPr lang="en-IN" sz="1400" dirty="0">
                <a:solidFill>
                  <a:schemeClr val="bg2">
                    <a:lumMod val="50000"/>
                  </a:schemeClr>
                </a:solidFill>
                <a:latin typeface="Cambria" panose="02040503050406030204" pitchFamily="18" charset="0"/>
                <a:ea typeface="Cambria" panose="02040503050406030204" pitchFamily="18" charset="0"/>
              </a:rPr>
              <a:t>Reduction of search time would increase the efficiency.</a:t>
            </a:r>
          </a:p>
          <a:p>
            <a:pPr algn="just"/>
            <a:r>
              <a:rPr lang="en-IN" sz="1400" dirty="0">
                <a:solidFill>
                  <a:schemeClr val="bg2">
                    <a:lumMod val="50000"/>
                  </a:schemeClr>
                </a:solidFill>
                <a:latin typeface="Cambria" panose="02040503050406030204" pitchFamily="18" charset="0"/>
                <a:ea typeface="Cambria" panose="02040503050406030204" pitchFamily="18" charset="0"/>
              </a:rPr>
              <a:t>DNS handles this with the mechanism called catching.</a:t>
            </a:r>
          </a:p>
          <a:p>
            <a:pPr algn="just"/>
            <a:r>
              <a:rPr lang="en-IN" sz="1400" dirty="0">
                <a:solidFill>
                  <a:schemeClr val="bg2">
                    <a:lumMod val="50000"/>
                  </a:schemeClr>
                </a:solidFill>
                <a:latin typeface="Cambria" panose="02040503050406030204" pitchFamily="18" charset="0"/>
                <a:ea typeface="Cambria" panose="02040503050406030204" pitchFamily="18" charset="0"/>
              </a:rPr>
              <a:t>Catching speeds up resolution but it can also be problematic.</a:t>
            </a:r>
          </a:p>
          <a:p>
            <a:pPr algn="just"/>
            <a:r>
              <a:rPr lang="en-IN" sz="1400" dirty="0">
                <a:solidFill>
                  <a:schemeClr val="bg2">
                    <a:lumMod val="50000"/>
                  </a:schemeClr>
                </a:solidFill>
                <a:latin typeface="Cambria" panose="02040503050406030204" pitchFamily="18" charset="0"/>
                <a:ea typeface="Cambria" panose="02040503050406030204" pitchFamily="18" charset="0"/>
              </a:rPr>
              <a:t>If the server catches the mapping for a long time it  may send an outdated mapping to the client.</a:t>
            </a:r>
          </a:p>
          <a:p>
            <a:pPr marL="114300" indent="0" algn="just">
              <a:lnSpc>
                <a:spcPct val="100000"/>
              </a:lnSpc>
              <a:buNone/>
            </a:pPr>
            <a:endParaRPr lang="en-IN" sz="1400" dirty="0">
              <a:solidFill>
                <a:schemeClr val="bg2">
                  <a:lumMod val="50000"/>
                </a:schemeClr>
              </a:solidFill>
              <a:latin typeface="Cambria" panose="02040503050406030204" pitchFamily="18" charset="0"/>
              <a:ea typeface="Cambria" panose="02040503050406030204" pitchFamily="18" charset="0"/>
            </a:endParaRPr>
          </a:p>
          <a:p>
            <a:pPr marL="114300" indent="0" algn="just">
              <a:lnSpc>
                <a:spcPct val="100000"/>
              </a:lnSpc>
              <a:buNone/>
            </a:pPr>
            <a:r>
              <a:rPr lang="en-IN" sz="1400" dirty="0">
                <a:solidFill>
                  <a:schemeClr val="bg2">
                    <a:lumMod val="50000"/>
                  </a:schemeClr>
                </a:solidFill>
                <a:latin typeface="Cambria" panose="02040503050406030204" pitchFamily="18" charset="0"/>
                <a:ea typeface="Cambria" panose="02040503050406030204" pitchFamily="18" charset="0"/>
              </a:rPr>
              <a:t>Two counter techniques are used</a:t>
            </a:r>
          </a:p>
          <a:p>
            <a:pPr algn="just">
              <a:lnSpc>
                <a:spcPct val="100000"/>
              </a:lnSpc>
              <a:buFont typeface="Wingdings" panose="05000000000000000000" pitchFamily="2" charset="2"/>
              <a:buChar char="Ø"/>
            </a:pPr>
            <a:r>
              <a:rPr lang="en-IN" sz="1400" dirty="0">
                <a:solidFill>
                  <a:schemeClr val="bg2">
                    <a:lumMod val="50000"/>
                  </a:schemeClr>
                </a:solidFill>
                <a:latin typeface="Cambria" panose="02040503050406030204" pitchFamily="18" charset="0"/>
                <a:ea typeface="Cambria" panose="02040503050406030204" pitchFamily="18" charset="0"/>
              </a:rPr>
              <a:t>The authoritative server always adds information to the mapping called time to live.</a:t>
            </a:r>
          </a:p>
          <a:p>
            <a:pPr algn="just">
              <a:lnSpc>
                <a:spcPct val="100000"/>
              </a:lnSpc>
              <a:buFont typeface="Wingdings" panose="05000000000000000000" pitchFamily="2" charset="2"/>
              <a:buChar char="Ø"/>
            </a:pPr>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lnSpc>
                <a:spcPct val="100000"/>
              </a:lnSpc>
              <a:buFont typeface="Wingdings" panose="05000000000000000000" pitchFamily="2" charset="2"/>
              <a:buChar char="Ø"/>
            </a:pPr>
            <a:r>
              <a:rPr lang="en-IN" sz="1400" dirty="0">
                <a:solidFill>
                  <a:schemeClr val="bg2">
                    <a:lumMod val="50000"/>
                  </a:schemeClr>
                </a:solidFill>
                <a:latin typeface="Cambria" panose="02040503050406030204" pitchFamily="18" charset="0"/>
                <a:ea typeface="Cambria" panose="02040503050406030204" pitchFamily="18" charset="0"/>
              </a:rPr>
              <a:t>DNS requires each server keep a TTL counter for each mapping it caches. </a:t>
            </a:r>
          </a:p>
          <a:p>
            <a:pPr>
              <a:lnSpc>
                <a:spcPct val="100000"/>
              </a:lnSpc>
            </a:pPr>
            <a:endParaRPr lang="en-IN" sz="1400" dirty="0">
              <a:solidFill>
                <a:schemeClr val="bg2">
                  <a:lumMod val="50000"/>
                </a:schemeClr>
              </a:solidFill>
              <a:latin typeface="Cambria" panose="02040503050406030204" pitchFamily="18" charset="0"/>
              <a:ea typeface="Cambria" panose="02040503050406030204" pitchFamily="18" charset="0"/>
            </a:endParaRPr>
          </a:p>
          <a:p>
            <a:endParaRPr lang="en-IN" dirty="0"/>
          </a:p>
        </p:txBody>
      </p:sp>
      <p:sp>
        <p:nvSpPr>
          <p:cNvPr id="4" name="Slide Number Placeholder 3">
            <a:extLst>
              <a:ext uri="{FF2B5EF4-FFF2-40B4-BE49-F238E27FC236}">
                <a16:creationId xmlns:a16="http://schemas.microsoft.com/office/drawing/2014/main" xmlns="" id="{9D3098C7-9851-40CF-913E-9077F83F8C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6" name="Google Shape;94;p16">
            <a:extLst>
              <a:ext uri="{FF2B5EF4-FFF2-40B4-BE49-F238E27FC236}">
                <a16:creationId xmlns:a16="http://schemas.microsoft.com/office/drawing/2014/main" xmlns="" id="{05C95BD5-1507-43C9-BD18-D7807B4E07D3}"/>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46292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0B897E-BF47-47D0-A2BF-CF9C9BA3C322}"/>
              </a:ext>
            </a:extLst>
          </p:cNvPr>
          <p:cNvSpPr>
            <a:spLocks noGrp="1"/>
          </p:cNvSpPr>
          <p:nvPr>
            <p:ph type="title"/>
          </p:nvPr>
        </p:nvSpPr>
        <p:spPr>
          <a:xfrm>
            <a:off x="258304" y="118449"/>
            <a:ext cx="8520600" cy="456026"/>
          </a:xfrm>
        </p:spPr>
        <p:txBody>
          <a:bodyPr/>
          <a:lstStyle/>
          <a:p>
            <a:r>
              <a:rPr lang="en-IN" dirty="0">
                <a:latin typeface="Cambria" panose="02040503050406030204" pitchFamily="18" charset="0"/>
                <a:ea typeface="Cambria" panose="02040503050406030204" pitchFamily="18" charset="0"/>
              </a:rPr>
              <a:t>DNS Messages</a:t>
            </a:r>
          </a:p>
        </p:txBody>
      </p:sp>
      <p:sp>
        <p:nvSpPr>
          <p:cNvPr id="3" name="Text Placeholder 2">
            <a:extLst>
              <a:ext uri="{FF2B5EF4-FFF2-40B4-BE49-F238E27FC236}">
                <a16:creationId xmlns:a16="http://schemas.microsoft.com/office/drawing/2014/main" xmlns="" id="{1C5BC0AB-C67F-4FFD-9230-D62276A18734}"/>
              </a:ext>
            </a:extLst>
          </p:cNvPr>
          <p:cNvSpPr>
            <a:spLocks noGrp="1"/>
          </p:cNvSpPr>
          <p:nvPr>
            <p:ph type="body" idx="1"/>
          </p:nvPr>
        </p:nvSpPr>
        <p:spPr>
          <a:xfrm>
            <a:off x="4338394" y="834307"/>
            <a:ext cx="4493906" cy="3734718"/>
          </a:xfrm>
        </p:spPr>
        <p:txBody>
          <a:bodyPr/>
          <a:lstStyle/>
          <a:p>
            <a:r>
              <a:rPr lang="en-IN" sz="1400" dirty="0">
                <a:solidFill>
                  <a:schemeClr val="bg2">
                    <a:lumMod val="50000"/>
                  </a:schemeClr>
                </a:solidFill>
                <a:latin typeface="Cambria" panose="02040503050406030204" pitchFamily="18" charset="0"/>
                <a:ea typeface="Cambria" panose="02040503050406030204" pitchFamily="18" charset="0"/>
              </a:rPr>
              <a:t>DNS messages are of two types </a:t>
            </a:r>
          </a:p>
          <a:p>
            <a:pPr lvl="1">
              <a:lnSpc>
                <a:spcPct val="100000"/>
              </a:lnSpc>
              <a:buFont typeface="Wingdings" panose="05000000000000000000" pitchFamily="2" charset="2"/>
              <a:buChar char="Ø"/>
            </a:pPr>
            <a:r>
              <a:rPr lang="en-IN" dirty="0">
                <a:solidFill>
                  <a:schemeClr val="bg2">
                    <a:lumMod val="50000"/>
                  </a:schemeClr>
                </a:solidFill>
                <a:latin typeface="Cambria" panose="02040503050406030204" pitchFamily="18" charset="0"/>
                <a:ea typeface="Cambria" panose="02040503050406030204" pitchFamily="18" charset="0"/>
              </a:rPr>
              <a:t>Query</a:t>
            </a:r>
          </a:p>
          <a:p>
            <a:pPr lvl="1">
              <a:lnSpc>
                <a:spcPct val="100000"/>
              </a:lnSpc>
              <a:buFont typeface="Wingdings" panose="05000000000000000000" pitchFamily="2" charset="2"/>
              <a:buChar char="Ø"/>
            </a:pPr>
            <a:r>
              <a:rPr lang="en-IN" dirty="0">
                <a:solidFill>
                  <a:schemeClr val="bg2">
                    <a:lumMod val="50000"/>
                  </a:schemeClr>
                </a:solidFill>
                <a:latin typeface="Cambria" panose="02040503050406030204" pitchFamily="18" charset="0"/>
                <a:ea typeface="Cambria" panose="02040503050406030204" pitchFamily="18" charset="0"/>
              </a:rPr>
              <a:t>Response</a:t>
            </a:r>
          </a:p>
          <a:p>
            <a:pPr marL="596900" lvl="1" indent="0">
              <a:lnSpc>
                <a:spcPct val="100000"/>
              </a:lnSpc>
              <a:buNone/>
            </a:pPr>
            <a:endParaRPr lang="en-IN" dirty="0">
              <a:solidFill>
                <a:schemeClr val="bg2">
                  <a:lumMod val="50000"/>
                </a:schemeClr>
              </a:solidFill>
              <a:latin typeface="Cambria" panose="02040503050406030204" pitchFamily="18" charset="0"/>
              <a:ea typeface="Cambria" panose="02040503050406030204" pitchFamily="18" charset="0"/>
            </a:endParaRPr>
          </a:p>
          <a:p>
            <a:r>
              <a:rPr lang="en-IN" sz="1400" dirty="0">
                <a:solidFill>
                  <a:schemeClr val="bg2">
                    <a:lumMod val="50000"/>
                  </a:schemeClr>
                </a:solidFill>
                <a:latin typeface="Cambria" panose="02040503050406030204" pitchFamily="18" charset="0"/>
                <a:ea typeface="Cambria" panose="02040503050406030204" pitchFamily="18" charset="0"/>
              </a:rPr>
              <a:t>The query message consists of header and question records.</a:t>
            </a:r>
          </a:p>
          <a:p>
            <a:endParaRPr lang="en-IN" sz="1400" dirty="0">
              <a:solidFill>
                <a:schemeClr val="bg2">
                  <a:lumMod val="50000"/>
                </a:schemeClr>
              </a:solidFill>
              <a:latin typeface="Cambria" panose="02040503050406030204" pitchFamily="18" charset="0"/>
              <a:ea typeface="Cambria" panose="02040503050406030204" pitchFamily="18" charset="0"/>
            </a:endParaRPr>
          </a:p>
          <a:p>
            <a:r>
              <a:rPr lang="en-IN" sz="1400" dirty="0">
                <a:solidFill>
                  <a:schemeClr val="bg2">
                    <a:lumMod val="50000"/>
                  </a:schemeClr>
                </a:solidFill>
                <a:latin typeface="Cambria" panose="02040503050406030204" pitchFamily="18" charset="0"/>
                <a:ea typeface="Cambria" panose="02040503050406030204" pitchFamily="18" charset="0"/>
              </a:rPr>
              <a:t>The response message consists of header, question records, answer records, authoritative records and additional records.</a:t>
            </a:r>
          </a:p>
        </p:txBody>
      </p:sp>
      <p:sp>
        <p:nvSpPr>
          <p:cNvPr id="4" name="Slide Number Placeholder 3">
            <a:extLst>
              <a:ext uri="{FF2B5EF4-FFF2-40B4-BE49-F238E27FC236}">
                <a16:creationId xmlns:a16="http://schemas.microsoft.com/office/drawing/2014/main" xmlns="" id="{DB092D0A-60E3-4F43-AA6D-1A898403AA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pic>
        <p:nvPicPr>
          <p:cNvPr id="5" name="Picture 11">
            <a:extLst>
              <a:ext uri="{FF2B5EF4-FFF2-40B4-BE49-F238E27FC236}">
                <a16:creationId xmlns:a16="http://schemas.microsoft.com/office/drawing/2014/main" xmlns="" id="{B1238DD2-595E-435C-97DD-94BA182FD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01" y="1103509"/>
            <a:ext cx="3030202" cy="82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a:extLst>
              <a:ext uri="{FF2B5EF4-FFF2-40B4-BE49-F238E27FC236}">
                <a16:creationId xmlns:a16="http://schemas.microsoft.com/office/drawing/2014/main" xmlns="" id="{47D12DEC-5216-4645-B7AB-67F0CA43B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01" y="2011563"/>
            <a:ext cx="3030202" cy="185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71115252-99E8-4707-B633-341CA14A4B19}"/>
              </a:ext>
            </a:extLst>
          </p:cNvPr>
          <p:cNvSpPr txBox="1"/>
          <p:nvPr/>
        </p:nvSpPr>
        <p:spPr>
          <a:xfrm>
            <a:off x="1007842" y="3953829"/>
            <a:ext cx="2322710" cy="276999"/>
          </a:xfrm>
          <a:prstGeom prst="rect">
            <a:avLst/>
          </a:prstGeom>
          <a:noFill/>
        </p:spPr>
        <p:txBody>
          <a:bodyPr wrap="square" rtlCol="0">
            <a:spAutoFit/>
          </a:bodyPr>
          <a:lstStyle/>
          <a:p>
            <a:pPr algn="ctr"/>
            <a:r>
              <a:rPr lang="en-IN" sz="1200" b="1" dirty="0">
                <a:solidFill>
                  <a:srgbClr val="C00000"/>
                </a:solidFill>
                <a:latin typeface="Cambria" panose="02040503050406030204" pitchFamily="18" charset="0"/>
                <a:ea typeface="Cambria" panose="02040503050406030204" pitchFamily="18" charset="0"/>
              </a:rPr>
              <a:t>Query and Response Messages</a:t>
            </a:r>
          </a:p>
        </p:txBody>
      </p:sp>
      <p:pic>
        <p:nvPicPr>
          <p:cNvPr id="9" name="Google Shape;94;p16">
            <a:extLst>
              <a:ext uri="{FF2B5EF4-FFF2-40B4-BE49-F238E27FC236}">
                <a16:creationId xmlns:a16="http://schemas.microsoft.com/office/drawing/2014/main" xmlns="" id="{B8CF76CB-B25F-4BF4-AC43-EE9E808BB664}"/>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0193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8D252-3872-4423-969A-431626EC9C49}"/>
              </a:ext>
            </a:extLst>
          </p:cNvPr>
          <p:cNvSpPr>
            <a:spLocks noGrp="1"/>
          </p:cNvSpPr>
          <p:nvPr>
            <p:ph type="title"/>
          </p:nvPr>
        </p:nvSpPr>
        <p:spPr>
          <a:xfrm>
            <a:off x="311700" y="86683"/>
            <a:ext cx="8520600" cy="707400"/>
          </a:xfrm>
        </p:spPr>
        <p:txBody>
          <a:bodyPr/>
          <a:lstStyle/>
          <a:p>
            <a:r>
              <a:rPr lang="en-IN" dirty="0">
                <a:latin typeface="Cambria" panose="02040503050406030204" pitchFamily="18" charset="0"/>
                <a:ea typeface="Cambria" panose="02040503050406030204" pitchFamily="18" charset="0"/>
              </a:rPr>
              <a:t>DNS Messages</a:t>
            </a:r>
            <a:endParaRPr lang="en-IN" dirty="0"/>
          </a:p>
        </p:txBody>
      </p:sp>
      <p:sp>
        <p:nvSpPr>
          <p:cNvPr id="3" name="Text Placeholder 2">
            <a:extLst>
              <a:ext uri="{FF2B5EF4-FFF2-40B4-BE49-F238E27FC236}">
                <a16:creationId xmlns:a16="http://schemas.microsoft.com/office/drawing/2014/main" xmlns="" id="{AF2133A7-6A13-4F7D-97C0-E4AAB2FE2D58}"/>
              </a:ext>
            </a:extLst>
          </p:cNvPr>
          <p:cNvSpPr>
            <a:spLocks noGrp="1"/>
          </p:cNvSpPr>
          <p:nvPr>
            <p:ph type="body" idx="1"/>
          </p:nvPr>
        </p:nvSpPr>
        <p:spPr>
          <a:xfrm>
            <a:off x="4024694" y="594026"/>
            <a:ext cx="4807605" cy="3974999"/>
          </a:xfrm>
        </p:spPr>
        <p:txBody>
          <a:bodyPr/>
          <a:lstStyle/>
          <a:p>
            <a:pPr marL="114300" indent="0" algn="just">
              <a:buNone/>
            </a:pPr>
            <a:r>
              <a:rPr lang="en-IN" sz="1400" b="1" dirty="0">
                <a:solidFill>
                  <a:srgbClr val="0070C0"/>
                </a:solidFill>
                <a:latin typeface="Cambria" panose="02040503050406030204" pitchFamily="18" charset="0"/>
                <a:ea typeface="Cambria" panose="02040503050406030204" pitchFamily="18" charset="0"/>
              </a:rPr>
              <a:t>Header</a:t>
            </a:r>
          </a:p>
          <a:p>
            <a:pPr algn="just"/>
            <a:r>
              <a:rPr lang="en-IN" sz="1400" dirty="0">
                <a:solidFill>
                  <a:schemeClr val="bg2">
                    <a:lumMod val="50000"/>
                  </a:schemeClr>
                </a:solidFill>
                <a:latin typeface="Cambria" panose="02040503050406030204" pitchFamily="18" charset="0"/>
                <a:ea typeface="Cambria" panose="02040503050406030204" pitchFamily="18" charset="0"/>
              </a:rPr>
              <a:t>Both query and response message have the same header format with some fields set to zero for query messages.</a:t>
            </a:r>
          </a:p>
          <a:p>
            <a:pPr algn="just"/>
            <a:r>
              <a:rPr lang="en-IN" sz="1400" dirty="0">
                <a:solidFill>
                  <a:schemeClr val="bg2">
                    <a:lumMod val="50000"/>
                  </a:schemeClr>
                </a:solidFill>
                <a:latin typeface="Cambria" panose="02040503050406030204" pitchFamily="18" charset="0"/>
                <a:ea typeface="Cambria" panose="02040503050406030204" pitchFamily="18" charset="0"/>
              </a:rPr>
              <a:t>The header is of 12 bytes.</a:t>
            </a:r>
          </a:p>
          <a:p>
            <a:pPr algn="just"/>
            <a:r>
              <a:rPr lang="en-IN" sz="1400" dirty="0">
                <a:solidFill>
                  <a:schemeClr val="bg2">
                    <a:lumMod val="50000"/>
                  </a:schemeClr>
                </a:solidFill>
                <a:latin typeface="Cambria" panose="02040503050406030204" pitchFamily="18" charset="0"/>
                <a:ea typeface="Cambria" panose="02040503050406030204" pitchFamily="18" charset="0"/>
              </a:rPr>
              <a:t>Identification  - 16 bit field used by client to match the response with the query.</a:t>
            </a:r>
          </a:p>
          <a:p>
            <a:pPr algn="just"/>
            <a:r>
              <a:rPr lang="en-IN" sz="1400" dirty="0">
                <a:solidFill>
                  <a:schemeClr val="bg2">
                    <a:lumMod val="50000"/>
                  </a:schemeClr>
                </a:solidFill>
                <a:latin typeface="Cambria" panose="02040503050406030204" pitchFamily="18" charset="0"/>
                <a:ea typeface="Cambria" panose="02040503050406030204" pitchFamily="18" charset="0"/>
              </a:rPr>
              <a:t>Flags – 16 bit field consisting of the subfields.</a:t>
            </a:r>
          </a:p>
          <a:p>
            <a:pPr algn="just"/>
            <a:r>
              <a:rPr lang="en-IN" sz="1400" dirty="0">
                <a:solidFill>
                  <a:schemeClr val="bg2">
                    <a:lumMod val="50000"/>
                  </a:schemeClr>
                </a:solidFill>
                <a:latin typeface="Cambria" panose="02040503050406030204" pitchFamily="18" charset="0"/>
                <a:ea typeface="Cambria" panose="02040503050406030204" pitchFamily="18" charset="0"/>
              </a:rPr>
              <a:t>QR (Query/Response) – 1 bit sub field defines type of message.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0 – message is query</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1 – message is response</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r>
              <a:rPr lang="en-IN" sz="1400" dirty="0" err="1">
                <a:solidFill>
                  <a:schemeClr val="bg2">
                    <a:lumMod val="50000"/>
                  </a:schemeClr>
                </a:solidFill>
                <a:latin typeface="Cambria" panose="02040503050406030204" pitchFamily="18" charset="0"/>
                <a:ea typeface="Cambria" panose="02040503050406030204" pitchFamily="18" charset="0"/>
              </a:rPr>
              <a:t>OpCode</a:t>
            </a:r>
            <a:r>
              <a:rPr lang="en-IN" sz="1400" dirty="0">
                <a:solidFill>
                  <a:schemeClr val="bg2">
                    <a:lumMod val="50000"/>
                  </a:schemeClr>
                </a:solidFill>
                <a:latin typeface="Cambria" panose="02040503050406030204" pitchFamily="18" charset="0"/>
                <a:ea typeface="Cambria" panose="02040503050406030204" pitchFamily="18" charset="0"/>
              </a:rPr>
              <a:t> -  4 bits, defines the type of query or response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0 – standard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1 – inverse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2 – server status request</a:t>
            </a:r>
          </a:p>
        </p:txBody>
      </p:sp>
      <p:sp>
        <p:nvSpPr>
          <p:cNvPr id="4" name="Slide Number Placeholder 3">
            <a:extLst>
              <a:ext uri="{FF2B5EF4-FFF2-40B4-BE49-F238E27FC236}">
                <a16:creationId xmlns:a16="http://schemas.microsoft.com/office/drawing/2014/main" xmlns="" id="{5DCDC80C-8527-43CE-ADA0-AC5A73E02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pic>
        <p:nvPicPr>
          <p:cNvPr id="6" name="Picture 10">
            <a:extLst>
              <a:ext uri="{FF2B5EF4-FFF2-40B4-BE49-F238E27FC236}">
                <a16:creationId xmlns:a16="http://schemas.microsoft.com/office/drawing/2014/main" xmlns="" id="{F9524181-3C10-4DB0-B870-A857EC73F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94" y="1108076"/>
            <a:ext cx="2879285" cy="109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41F5CA27-5922-4D3B-AB8D-80944A0B6A6B}"/>
              </a:ext>
            </a:extLst>
          </p:cNvPr>
          <p:cNvSpPr txBox="1"/>
          <p:nvPr/>
        </p:nvSpPr>
        <p:spPr>
          <a:xfrm>
            <a:off x="1615218" y="2239564"/>
            <a:ext cx="1253869" cy="276999"/>
          </a:xfrm>
          <a:prstGeom prst="rect">
            <a:avLst/>
          </a:prstGeom>
          <a:noFill/>
        </p:spPr>
        <p:txBody>
          <a:bodyPr wrap="none" rtlCol="0">
            <a:spAutoFit/>
          </a:bodyPr>
          <a:lstStyle/>
          <a:p>
            <a:r>
              <a:rPr lang="en-IN" sz="1200" b="1" dirty="0">
                <a:solidFill>
                  <a:srgbClr val="C00000"/>
                </a:solidFill>
                <a:latin typeface="Cambria" panose="02040503050406030204" pitchFamily="18" charset="0"/>
                <a:ea typeface="Cambria" panose="02040503050406030204" pitchFamily="18" charset="0"/>
              </a:rPr>
              <a:t>Header Format</a:t>
            </a:r>
          </a:p>
        </p:txBody>
      </p:sp>
      <p:pic>
        <p:nvPicPr>
          <p:cNvPr id="9" name="Picture 10">
            <a:extLst>
              <a:ext uri="{FF2B5EF4-FFF2-40B4-BE49-F238E27FC236}">
                <a16:creationId xmlns:a16="http://schemas.microsoft.com/office/drawing/2014/main" xmlns="" id="{7492B921-5796-4D14-90DA-1024AB55A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55" y="3472506"/>
            <a:ext cx="2879285" cy="35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xmlns="" id="{697934A8-47A8-491F-88D9-9E4E0F8D27EB}"/>
              </a:ext>
            </a:extLst>
          </p:cNvPr>
          <p:cNvSpPr txBox="1"/>
          <p:nvPr/>
        </p:nvSpPr>
        <p:spPr>
          <a:xfrm>
            <a:off x="1702197" y="3964624"/>
            <a:ext cx="938077" cy="276999"/>
          </a:xfrm>
          <a:prstGeom prst="rect">
            <a:avLst/>
          </a:prstGeom>
          <a:noFill/>
        </p:spPr>
        <p:txBody>
          <a:bodyPr wrap="none" rtlCol="0">
            <a:spAutoFit/>
          </a:bodyPr>
          <a:lstStyle/>
          <a:p>
            <a:r>
              <a:rPr lang="en-IN" sz="1200" b="1" dirty="0">
                <a:solidFill>
                  <a:srgbClr val="C00000"/>
                </a:solidFill>
                <a:latin typeface="Cambria" panose="02040503050406030204" pitchFamily="18" charset="0"/>
                <a:ea typeface="Cambria" panose="02040503050406030204" pitchFamily="18" charset="0"/>
              </a:rPr>
              <a:t>Flags Field</a:t>
            </a:r>
          </a:p>
        </p:txBody>
      </p:sp>
      <p:pic>
        <p:nvPicPr>
          <p:cNvPr id="5" name="Google Shape;94;p16">
            <a:extLst>
              <a:ext uri="{FF2B5EF4-FFF2-40B4-BE49-F238E27FC236}">
                <a16:creationId xmlns:a16="http://schemas.microsoft.com/office/drawing/2014/main" xmlns="" id="{3630727F-4F74-414E-A0DB-B6CAA9F6134F}"/>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9726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35F512-C5D1-4CBF-AE36-8CFC434DFB64}"/>
              </a:ext>
            </a:extLst>
          </p:cNvPr>
          <p:cNvSpPr>
            <a:spLocks noGrp="1"/>
          </p:cNvSpPr>
          <p:nvPr>
            <p:ph type="title"/>
          </p:nvPr>
        </p:nvSpPr>
        <p:spPr>
          <a:xfrm>
            <a:off x="311700" y="86683"/>
            <a:ext cx="8520600" cy="707400"/>
          </a:xfrm>
        </p:spPr>
        <p:txBody>
          <a:bodyPr/>
          <a:lstStyle/>
          <a:p>
            <a:r>
              <a:rPr lang="en-IN" dirty="0">
                <a:latin typeface="Cambria" panose="02040503050406030204" pitchFamily="18" charset="0"/>
                <a:ea typeface="Cambria" panose="02040503050406030204" pitchFamily="18" charset="0"/>
              </a:rPr>
              <a:t>DNS Messages</a:t>
            </a:r>
            <a:endParaRPr lang="en-IN" dirty="0"/>
          </a:p>
        </p:txBody>
      </p:sp>
      <p:sp>
        <p:nvSpPr>
          <p:cNvPr id="3" name="Text Placeholder 2">
            <a:extLst>
              <a:ext uri="{FF2B5EF4-FFF2-40B4-BE49-F238E27FC236}">
                <a16:creationId xmlns:a16="http://schemas.microsoft.com/office/drawing/2014/main" xmlns="" id="{0626202F-3524-405F-85A4-9413A68935B5}"/>
              </a:ext>
            </a:extLst>
          </p:cNvPr>
          <p:cNvSpPr>
            <a:spLocks noGrp="1"/>
          </p:cNvSpPr>
          <p:nvPr>
            <p:ph type="body" idx="1"/>
          </p:nvPr>
        </p:nvSpPr>
        <p:spPr>
          <a:xfrm>
            <a:off x="3897880" y="847655"/>
            <a:ext cx="4934420" cy="3721370"/>
          </a:xfrm>
        </p:spPr>
        <p:txBody>
          <a:bodyPr/>
          <a:lstStyle/>
          <a:p>
            <a:pPr algn="just"/>
            <a:r>
              <a:rPr lang="en-IN" sz="1400" dirty="0">
                <a:solidFill>
                  <a:schemeClr val="bg2">
                    <a:lumMod val="50000"/>
                  </a:schemeClr>
                </a:solidFill>
                <a:latin typeface="Cambria" panose="02040503050406030204" pitchFamily="18" charset="0"/>
                <a:ea typeface="Cambria" panose="02040503050406030204" pitchFamily="18" charset="0"/>
              </a:rPr>
              <a:t>AA (Authoritative Answer) – 1 bit subfield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Set to 1  - name server is the authoritative server</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Used only in response message.</a:t>
            </a:r>
          </a:p>
          <a:p>
            <a:pPr algn="just"/>
            <a:r>
              <a:rPr lang="en-IN" sz="1400" dirty="0">
                <a:solidFill>
                  <a:schemeClr val="bg2">
                    <a:lumMod val="50000"/>
                  </a:schemeClr>
                </a:solidFill>
                <a:latin typeface="Cambria" panose="02040503050406030204" pitchFamily="18" charset="0"/>
                <a:ea typeface="Cambria" panose="02040503050406030204" pitchFamily="18" charset="0"/>
              </a:rPr>
              <a:t>TC (Truncate) – 1 bit subfield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Set to 1 – response was mor than 512 bytes and 	truncated </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used when DNS uses the services of UDP</a:t>
            </a:r>
          </a:p>
          <a:p>
            <a:pPr algn="just"/>
            <a:r>
              <a:rPr lang="en-IN" sz="1400" dirty="0">
                <a:solidFill>
                  <a:schemeClr val="bg2">
                    <a:lumMod val="50000"/>
                  </a:schemeClr>
                </a:solidFill>
                <a:latin typeface="Cambria" panose="02040503050406030204" pitchFamily="18" charset="0"/>
                <a:ea typeface="Cambria" panose="02040503050406030204" pitchFamily="18" charset="0"/>
              </a:rPr>
              <a:t>RD (Recursion Desired) – 1 bit subfield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Set to 1 – client desires a recursive answer</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set in query message and repeated in the 	response message</a:t>
            </a:r>
          </a:p>
          <a:p>
            <a:pPr algn="just"/>
            <a:r>
              <a:rPr lang="en-IN" sz="1400" dirty="0">
                <a:solidFill>
                  <a:schemeClr val="bg2">
                    <a:lumMod val="50000"/>
                  </a:schemeClr>
                </a:solidFill>
                <a:latin typeface="Cambria" panose="02040503050406030204" pitchFamily="18" charset="0"/>
                <a:ea typeface="Cambria" panose="02040503050406030204" pitchFamily="18" charset="0"/>
              </a:rPr>
              <a:t>RA (Recursion Available) – 1 bit subfield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Set in response, means that a recursive response 	is available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Set only in response message</a:t>
            </a:r>
          </a:p>
        </p:txBody>
      </p:sp>
      <p:sp>
        <p:nvSpPr>
          <p:cNvPr id="4" name="Slide Number Placeholder 3">
            <a:extLst>
              <a:ext uri="{FF2B5EF4-FFF2-40B4-BE49-F238E27FC236}">
                <a16:creationId xmlns:a16="http://schemas.microsoft.com/office/drawing/2014/main" xmlns="" id="{F819D046-8019-40F2-9C28-5566BAE50C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pic>
        <p:nvPicPr>
          <p:cNvPr id="6" name="Picture 10">
            <a:extLst>
              <a:ext uri="{FF2B5EF4-FFF2-40B4-BE49-F238E27FC236}">
                <a16:creationId xmlns:a16="http://schemas.microsoft.com/office/drawing/2014/main" xmlns="" id="{1DD568D4-0BFA-40DD-B1C1-6395A5A2B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93" y="2393625"/>
            <a:ext cx="2879285" cy="35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xmlns="" id="{1A65FC8B-2F51-40D7-A9F0-F332300581A1}"/>
              </a:ext>
            </a:extLst>
          </p:cNvPr>
          <p:cNvSpPr txBox="1"/>
          <p:nvPr/>
        </p:nvSpPr>
        <p:spPr>
          <a:xfrm>
            <a:off x="1532296" y="2863340"/>
            <a:ext cx="938077" cy="276999"/>
          </a:xfrm>
          <a:prstGeom prst="rect">
            <a:avLst/>
          </a:prstGeom>
          <a:noFill/>
        </p:spPr>
        <p:txBody>
          <a:bodyPr wrap="none" rtlCol="0">
            <a:spAutoFit/>
          </a:bodyPr>
          <a:lstStyle/>
          <a:p>
            <a:r>
              <a:rPr lang="en-IN" sz="1200" b="1" dirty="0">
                <a:solidFill>
                  <a:srgbClr val="C00000"/>
                </a:solidFill>
                <a:latin typeface="Cambria" panose="02040503050406030204" pitchFamily="18" charset="0"/>
                <a:ea typeface="Cambria" panose="02040503050406030204" pitchFamily="18" charset="0"/>
              </a:rPr>
              <a:t>Flags Field</a:t>
            </a:r>
          </a:p>
        </p:txBody>
      </p:sp>
      <p:pic>
        <p:nvPicPr>
          <p:cNvPr id="5" name="Google Shape;94;p16">
            <a:extLst>
              <a:ext uri="{FF2B5EF4-FFF2-40B4-BE49-F238E27FC236}">
                <a16:creationId xmlns:a16="http://schemas.microsoft.com/office/drawing/2014/main" xmlns="" id="{CAA0DB86-C5F9-451D-9CA5-405C466BAE8E}"/>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279506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00" y="445025"/>
            <a:ext cx="2836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Cambria"/>
                <a:ea typeface="Cambria"/>
                <a:cs typeface="Cambria"/>
                <a:sym typeface="Cambria"/>
              </a:rPr>
              <a:t>Syllabus</a:t>
            </a:r>
            <a:endParaRPr sz="3200" dirty="0">
              <a:latin typeface="Cambria"/>
              <a:ea typeface="Cambria"/>
              <a:cs typeface="Cambria"/>
              <a:sym typeface="Cambria"/>
            </a:endParaRPr>
          </a:p>
        </p:txBody>
      </p:sp>
      <p:sp>
        <p:nvSpPr>
          <p:cNvPr id="84" name="Google Shape;84;p15"/>
          <p:cNvSpPr txBox="1">
            <a:spLocks noGrp="1"/>
          </p:cNvSpPr>
          <p:nvPr>
            <p:ph type="body" idx="1"/>
          </p:nvPr>
        </p:nvSpPr>
        <p:spPr>
          <a:xfrm>
            <a:off x="311700" y="1009938"/>
            <a:ext cx="8520600" cy="3330600"/>
          </a:xfrm>
          <a:prstGeom prst="rect">
            <a:avLst/>
          </a:prstGeom>
        </p:spPr>
        <p:txBody>
          <a:bodyPr spcFirstLastPara="1" wrap="square" lIns="91425" tIns="91425" rIns="91425" bIns="91425" anchor="t" anchorCtr="0">
            <a:noAutofit/>
          </a:bodyPr>
          <a:lstStyle/>
          <a:p>
            <a:pPr marL="457200" lvl="0" indent="-203200" algn="l" rtl="0">
              <a:lnSpc>
                <a:spcPct val="115000"/>
              </a:lnSpc>
              <a:spcBef>
                <a:spcPts val="80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DNS-  DNS in the Internet,  DNS  Resolution,  DNS  Messages</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 TELNET – SSH</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FTP- TFTP</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WWW Architecture, Documents</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HTTP, HTTP Request and Reply,  </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DHCP Operation, DHCP Configuration</a:t>
            </a:r>
            <a:endParaRPr sz="1400" dirty="0">
              <a:solidFill>
                <a:srgbClr val="000000"/>
              </a:solidFill>
              <a:latin typeface="Cambria"/>
              <a:ea typeface="Cambria"/>
              <a:cs typeface="Cambria"/>
              <a:sym typeface="Cambria"/>
            </a:endParaRPr>
          </a:p>
          <a:p>
            <a:pPr marL="457200" lvl="0" indent="-203200" algn="l" rtl="0">
              <a:lnSpc>
                <a:spcPct val="115000"/>
              </a:lnSpc>
              <a:spcBef>
                <a:spcPts val="0"/>
              </a:spcBef>
              <a:spcAft>
                <a:spcPts val="0"/>
              </a:spcAft>
              <a:buClr>
                <a:srgbClr val="000000"/>
              </a:buClr>
              <a:buSzPts val="1400"/>
              <a:buFont typeface="Cambria"/>
              <a:buAutoNum type="arabicPeriod"/>
            </a:pPr>
            <a:r>
              <a:rPr lang="en" sz="1400" dirty="0">
                <a:solidFill>
                  <a:srgbClr val="000000"/>
                </a:solidFill>
                <a:latin typeface="Cambria"/>
                <a:ea typeface="Cambria"/>
                <a:cs typeface="Cambria"/>
                <a:sym typeface="Cambria"/>
              </a:rPr>
              <a:t>SMTP, POP3, IMAP, MIME</a:t>
            </a:r>
            <a:endParaRPr sz="1400" dirty="0">
              <a:solidFill>
                <a:srgbClr val="000000"/>
              </a:solidFill>
              <a:latin typeface="Cambria"/>
              <a:ea typeface="Cambria"/>
              <a:cs typeface="Cambria"/>
              <a:sym typeface="Cambria"/>
            </a:endParaRPr>
          </a:p>
          <a:p>
            <a:pPr marL="457200" lvl="0" indent="0" algn="l" rtl="0">
              <a:lnSpc>
                <a:spcPct val="100000"/>
              </a:lnSpc>
              <a:spcBef>
                <a:spcPts val="1200"/>
              </a:spcBef>
              <a:spcAft>
                <a:spcPts val="0"/>
              </a:spcAft>
              <a:buNone/>
            </a:pPr>
            <a:r>
              <a:rPr lang="en" sz="1400" b="1" dirty="0">
                <a:solidFill>
                  <a:srgbClr val="000000"/>
                </a:solidFill>
                <a:latin typeface="Cambria"/>
                <a:ea typeface="Cambria"/>
                <a:cs typeface="Cambria"/>
                <a:sym typeface="Cambria"/>
              </a:rPr>
              <a:t>Learning Resources 	</a:t>
            </a:r>
            <a:endParaRPr sz="1400" b="1" dirty="0">
              <a:solidFill>
                <a:srgbClr val="000000"/>
              </a:solidFill>
              <a:latin typeface="Cambria"/>
              <a:ea typeface="Cambria"/>
              <a:cs typeface="Cambria"/>
              <a:sym typeface="Cambria"/>
            </a:endParaRPr>
          </a:p>
          <a:p>
            <a:pPr marL="800100" lvl="0" algn="l" rtl="0">
              <a:lnSpc>
                <a:spcPct val="100000"/>
              </a:lnSpc>
              <a:spcBef>
                <a:spcPts val="1200"/>
              </a:spcBef>
              <a:spcAft>
                <a:spcPts val="0"/>
              </a:spcAft>
              <a:buAutoNum type="arabicPeriod"/>
            </a:pPr>
            <a:r>
              <a:rPr lang="en" sz="1400" dirty="0">
                <a:solidFill>
                  <a:srgbClr val="000000"/>
                </a:solidFill>
                <a:latin typeface="Cambria"/>
                <a:ea typeface="Cambria"/>
                <a:cs typeface="Cambria"/>
                <a:sym typeface="Cambria"/>
              </a:rPr>
              <a:t>Douglas E. Comer, Internetworking with TCP/IP, Principles, protocols, and architecture,Vol 1 5th Edition,2006 ISBN: 0131876716, ISBN: 978-0131876712</a:t>
            </a:r>
            <a:endParaRPr sz="1400" dirty="0">
              <a:solidFill>
                <a:srgbClr val="000000"/>
              </a:solidFill>
              <a:latin typeface="Cambria"/>
              <a:ea typeface="Cambria"/>
              <a:cs typeface="Cambria"/>
              <a:sym typeface="Cambria"/>
            </a:endParaRPr>
          </a:p>
          <a:p>
            <a:pPr marL="228600" lvl="0" indent="-228600" algn="l" rtl="0">
              <a:lnSpc>
                <a:spcPct val="100000"/>
              </a:lnSpc>
              <a:spcBef>
                <a:spcPts val="1200"/>
              </a:spcBef>
              <a:spcAft>
                <a:spcPts val="800"/>
              </a:spcAft>
              <a:buAutoNum type="arabicPeriod"/>
            </a:pPr>
            <a:endParaRPr sz="1200" i="1" dirty="0">
              <a:latin typeface="Cambria"/>
              <a:ea typeface="Cambria"/>
              <a:cs typeface="Cambria"/>
              <a:sym typeface="Cambria"/>
            </a:endParaRPr>
          </a:p>
        </p:txBody>
      </p:sp>
      <p:sp>
        <p:nvSpPr>
          <p:cNvPr id="85" name="Google Shape;8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pic>
        <p:nvPicPr>
          <p:cNvPr id="86" name="Google Shape;86;p15"/>
          <p:cNvPicPr preferRelativeResize="0"/>
          <p:nvPr/>
        </p:nvPicPr>
        <p:blipFill>
          <a:blip r:embed="rId3">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2E055-6A78-492B-91C5-15A477513D72}"/>
              </a:ext>
            </a:extLst>
          </p:cNvPr>
          <p:cNvSpPr>
            <a:spLocks noGrp="1"/>
          </p:cNvSpPr>
          <p:nvPr>
            <p:ph type="title"/>
          </p:nvPr>
        </p:nvSpPr>
        <p:spPr>
          <a:xfrm>
            <a:off x="311700" y="158129"/>
            <a:ext cx="8520600" cy="416346"/>
          </a:xfrm>
        </p:spPr>
        <p:txBody>
          <a:bodyPr/>
          <a:lstStyle/>
          <a:p>
            <a:r>
              <a:rPr lang="en-IN" dirty="0">
                <a:latin typeface="Cambria" panose="02040503050406030204" pitchFamily="18" charset="0"/>
                <a:ea typeface="Cambria" panose="02040503050406030204" pitchFamily="18" charset="0"/>
              </a:rPr>
              <a:t>DNS Messages</a:t>
            </a:r>
            <a:endParaRPr lang="en-IN" dirty="0"/>
          </a:p>
        </p:txBody>
      </p:sp>
      <p:sp>
        <p:nvSpPr>
          <p:cNvPr id="3" name="Text Placeholder 2">
            <a:extLst>
              <a:ext uri="{FF2B5EF4-FFF2-40B4-BE49-F238E27FC236}">
                <a16:creationId xmlns:a16="http://schemas.microsoft.com/office/drawing/2014/main" xmlns="" id="{99B18DEF-1773-4449-B290-AC52EFA082E6}"/>
              </a:ext>
            </a:extLst>
          </p:cNvPr>
          <p:cNvSpPr>
            <a:spLocks noGrp="1"/>
          </p:cNvSpPr>
          <p:nvPr>
            <p:ph type="body" idx="1"/>
          </p:nvPr>
        </p:nvSpPr>
        <p:spPr>
          <a:xfrm>
            <a:off x="3538736" y="697716"/>
            <a:ext cx="5208072" cy="3748067"/>
          </a:xfrm>
        </p:spPr>
        <p:txBody>
          <a:bodyPr/>
          <a:lstStyle/>
          <a:p>
            <a:pPr algn="just"/>
            <a:r>
              <a:rPr lang="en-IN" sz="1400" dirty="0">
                <a:solidFill>
                  <a:schemeClr val="bg2">
                    <a:lumMod val="50000"/>
                  </a:schemeClr>
                </a:solidFill>
                <a:latin typeface="Cambria" panose="02040503050406030204" pitchFamily="18" charset="0"/>
                <a:ea typeface="Cambria" panose="02040503050406030204" pitchFamily="18" charset="0"/>
              </a:rPr>
              <a:t>Reserved – 3 bit sub field set to 000.</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a:t>
            </a:r>
            <a:r>
              <a:rPr lang="en-IN" sz="1400" dirty="0" err="1">
                <a:solidFill>
                  <a:schemeClr val="bg2">
                    <a:lumMod val="50000"/>
                  </a:schemeClr>
                </a:solidFill>
                <a:latin typeface="Cambria" panose="02040503050406030204" pitchFamily="18" charset="0"/>
                <a:ea typeface="Cambria" panose="02040503050406030204" pitchFamily="18" charset="0"/>
              </a:rPr>
              <a:t>rcode</a:t>
            </a:r>
            <a:r>
              <a:rPr lang="en-IN" sz="1400" dirty="0">
                <a:solidFill>
                  <a:schemeClr val="bg2">
                    <a:lumMod val="50000"/>
                  </a:schemeClr>
                </a:solidFill>
                <a:latin typeface="Cambria" panose="02040503050406030204" pitchFamily="18" charset="0"/>
                <a:ea typeface="Cambria" panose="02040503050406030204" pitchFamily="18" charset="0"/>
              </a:rPr>
              <a:t> – 4 bit field shows status of error in response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Only authoritative server can make the judgement</a:t>
            </a:r>
          </a:p>
          <a:p>
            <a:pPr algn="just"/>
            <a:r>
              <a:rPr lang="en-IN" sz="1400" dirty="0">
                <a:solidFill>
                  <a:schemeClr val="bg2">
                    <a:lumMod val="50000"/>
                  </a:schemeClr>
                </a:solidFill>
                <a:latin typeface="Cambria" panose="02040503050406030204" pitchFamily="18" charset="0"/>
                <a:ea typeface="Cambria" panose="02040503050406030204" pitchFamily="18" charset="0"/>
              </a:rPr>
              <a:t>Number of question records – 16 bit 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Contains the number of queries in question section of 	the message</a:t>
            </a:r>
          </a:p>
          <a:p>
            <a:pPr algn="just"/>
            <a:r>
              <a:rPr lang="en-IN" sz="1400" dirty="0">
                <a:solidFill>
                  <a:schemeClr val="bg2">
                    <a:lumMod val="50000"/>
                  </a:schemeClr>
                </a:solidFill>
                <a:latin typeface="Cambria" panose="02040503050406030204" pitchFamily="18" charset="0"/>
                <a:ea typeface="Cambria" panose="02040503050406030204" pitchFamily="18" charset="0"/>
              </a:rPr>
              <a:t>Number of answer records – 16 bit 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Contains the number of answer records in answer 	section of the response message</a:t>
            </a:r>
          </a:p>
          <a:p>
            <a:pPr algn="just"/>
            <a:r>
              <a:rPr lang="en-IN" sz="1400" dirty="0">
                <a:solidFill>
                  <a:schemeClr val="bg2">
                    <a:lumMod val="50000"/>
                  </a:schemeClr>
                </a:solidFill>
                <a:latin typeface="Cambria" panose="02040503050406030204" pitchFamily="18" charset="0"/>
                <a:ea typeface="Cambria" panose="02040503050406030204" pitchFamily="18" charset="0"/>
              </a:rPr>
              <a:t>Number of authoritative records – 16 bit 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Contains number of authoritative records in 	authoritative section of the response message</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It’s value is zero in query message</a:t>
            </a:r>
          </a:p>
          <a:p>
            <a:pPr algn="just"/>
            <a:r>
              <a:rPr lang="en-IN" sz="1400" dirty="0">
                <a:solidFill>
                  <a:schemeClr val="bg2">
                    <a:lumMod val="50000"/>
                  </a:schemeClr>
                </a:solidFill>
                <a:latin typeface="Cambria" panose="02040503050406030204" pitchFamily="18" charset="0"/>
                <a:ea typeface="Cambria" panose="02040503050406030204" pitchFamily="18" charset="0"/>
              </a:rPr>
              <a:t>Number of additional records – 16 bit field</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Contains number of additional records in additional 	section of a response message</a:t>
            </a:r>
          </a:p>
        </p:txBody>
      </p:sp>
      <p:sp>
        <p:nvSpPr>
          <p:cNvPr id="4" name="Slide Number Placeholder 3">
            <a:extLst>
              <a:ext uri="{FF2B5EF4-FFF2-40B4-BE49-F238E27FC236}">
                <a16:creationId xmlns:a16="http://schemas.microsoft.com/office/drawing/2014/main" xmlns="" id="{CF9F56D6-D7F8-4738-AC37-1686F044B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pic>
        <p:nvPicPr>
          <p:cNvPr id="6" name="Picture 10">
            <a:extLst>
              <a:ext uri="{FF2B5EF4-FFF2-40B4-BE49-F238E27FC236}">
                <a16:creationId xmlns:a16="http://schemas.microsoft.com/office/drawing/2014/main" xmlns="" id="{C0A7CF2D-5122-44CF-ABB0-86187CE22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18" y="1198898"/>
            <a:ext cx="2879285" cy="35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xmlns="" id="{AFFE20F3-74A4-42C3-BFA3-74768544B2F1}"/>
              </a:ext>
            </a:extLst>
          </p:cNvPr>
          <p:cNvSpPr txBox="1"/>
          <p:nvPr/>
        </p:nvSpPr>
        <p:spPr>
          <a:xfrm>
            <a:off x="1525621" y="1555147"/>
            <a:ext cx="938077" cy="276999"/>
          </a:xfrm>
          <a:prstGeom prst="rect">
            <a:avLst/>
          </a:prstGeom>
          <a:noFill/>
        </p:spPr>
        <p:txBody>
          <a:bodyPr wrap="none" rtlCol="0">
            <a:spAutoFit/>
          </a:bodyPr>
          <a:lstStyle/>
          <a:p>
            <a:r>
              <a:rPr lang="en-IN" sz="1200" b="1" dirty="0">
                <a:solidFill>
                  <a:srgbClr val="C00000"/>
                </a:solidFill>
                <a:latin typeface="Cambria" panose="02040503050406030204" pitchFamily="18" charset="0"/>
                <a:ea typeface="Cambria" panose="02040503050406030204" pitchFamily="18" charset="0"/>
              </a:rPr>
              <a:t>Flags Field</a:t>
            </a:r>
          </a:p>
        </p:txBody>
      </p:sp>
      <p:pic>
        <p:nvPicPr>
          <p:cNvPr id="10" name="Picture 25">
            <a:extLst>
              <a:ext uri="{FF2B5EF4-FFF2-40B4-BE49-F238E27FC236}">
                <a16:creationId xmlns:a16="http://schemas.microsoft.com/office/drawing/2014/main" xmlns="" id="{73E87239-CDAD-41E3-94E9-C51BDFD848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53"/>
          <a:stretch/>
        </p:blipFill>
        <p:spPr bwMode="auto">
          <a:xfrm>
            <a:off x="507258" y="2179570"/>
            <a:ext cx="3031478" cy="140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xmlns="" id="{063B8277-6599-4E23-A10B-61C867E66818}"/>
              </a:ext>
            </a:extLst>
          </p:cNvPr>
          <p:cNvSpPr txBox="1"/>
          <p:nvPr/>
        </p:nvSpPr>
        <p:spPr>
          <a:xfrm>
            <a:off x="1390452" y="3449854"/>
            <a:ext cx="1265090" cy="276999"/>
          </a:xfrm>
          <a:prstGeom prst="rect">
            <a:avLst/>
          </a:prstGeom>
          <a:noFill/>
        </p:spPr>
        <p:txBody>
          <a:bodyPr wrap="none" rtlCol="0">
            <a:spAutoFit/>
          </a:bodyPr>
          <a:lstStyle/>
          <a:p>
            <a:r>
              <a:rPr lang="en-IN" sz="1200" b="1" dirty="0">
                <a:solidFill>
                  <a:srgbClr val="C00000"/>
                </a:solidFill>
                <a:latin typeface="Cambria" panose="02040503050406030204" pitchFamily="18" charset="0"/>
                <a:ea typeface="Cambria" panose="02040503050406030204" pitchFamily="18" charset="0"/>
              </a:rPr>
              <a:t>Values of </a:t>
            </a:r>
            <a:r>
              <a:rPr lang="en-IN" sz="1200" b="1" dirty="0" err="1">
                <a:solidFill>
                  <a:srgbClr val="C00000"/>
                </a:solidFill>
                <a:latin typeface="Cambria" panose="02040503050406030204" pitchFamily="18" charset="0"/>
                <a:ea typeface="Cambria" panose="02040503050406030204" pitchFamily="18" charset="0"/>
              </a:rPr>
              <a:t>rcode</a:t>
            </a:r>
            <a:endParaRPr lang="en-IN" sz="1200" b="1" dirty="0">
              <a:solidFill>
                <a:srgbClr val="C00000"/>
              </a:solidFill>
              <a:latin typeface="Cambria" panose="02040503050406030204" pitchFamily="18" charset="0"/>
              <a:ea typeface="Cambria" panose="02040503050406030204" pitchFamily="18" charset="0"/>
            </a:endParaRPr>
          </a:p>
        </p:txBody>
      </p:sp>
      <p:pic>
        <p:nvPicPr>
          <p:cNvPr id="5" name="Google Shape;94;p16">
            <a:extLst>
              <a:ext uri="{FF2B5EF4-FFF2-40B4-BE49-F238E27FC236}">
                <a16:creationId xmlns:a16="http://schemas.microsoft.com/office/drawing/2014/main" xmlns="" id="{35A2A3AE-A789-4606-94E5-B327849BF65F}"/>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850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785125-BD3A-43DF-B883-ECC69394C187}"/>
              </a:ext>
            </a:extLst>
          </p:cNvPr>
          <p:cNvSpPr>
            <a:spLocks noGrp="1"/>
          </p:cNvSpPr>
          <p:nvPr>
            <p:ph type="title"/>
          </p:nvPr>
        </p:nvSpPr>
        <p:spPr>
          <a:xfrm>
            <a:off x="311700" y="86683"/>
            <a:ext cx="8520600" cy="487792"/>
          </a:xfrm>
        </p:spPr>
        <p:txBody>
          <a:bodyPr/>
          <a:lstStyle/>
          <a:p>
            <a:r>
              <a:rPr lang="en-IN" dirty="0">
                <a:latin typeface="Cambria" panose="02040503050406030204" pitchFamily="18" charset="0"/>
                <a:ea typeface="Cambria" panose="02040503050406030204" pitchFamily="18" charset="0"/>
              </a:rPr>
              <a:t>DNS Messages</a:t>
            </a:r>
            <a:endParaRPr lang="en-IN" dirty="0"/>
          </a:p>
        </p:txBody>
      </p:sp>
      <p:sp>
        <p:nvSpPr>
          <p:cNvPr id="3" name="Text Placeholder 2">
            <a:extLst>
              <a:ext uri="{FF2B5EF4-FFF2-40B4-BE49-F238E27FC236}">
                <a16:creationId xmlns:a16="http://schemas.microsoft.com/office/drawing/2014/main" xmlns="" id="{208B333E-9BB7-4C44-8B50-D447EDFD0541}"/>
              </a:ext>
            </a:extLst>
          </p:cNvPr>
          <p:cNvSpPr>
            <a:spLocks noGrp="1"/>
          </p:cNvSpPr>
          <p:nvPr>
            <p:ph type="body" idx="1"/>
          </p:nvPr>
        </p:nvSpPr>
        <p:spPr>
          <a:xfrm>
            <a:off x="311700" y="774236"/>
            <a:ext cx="8520600" cy="3794789"/>
          </a:xfrm>
        </p:spPr>
        <p:txBody>
          <a:bodyPr/>
          <a:lstStyle/>
          <a:p>
            <a:pPr algn="just"/>
            <a:r>
              <a:rPr lang="en-IN" sz="1400" dirty="0">
                <a:solidFill>
                  <a:schemeClr val="bg2">
                    <a:lumMod val="50000"/>
                  </a:schemeClr>
                </a:solidFill>
                <a:latin typeface="Cambria" panose="02040503050406030204" pitchFamily="18" charset="0"/>
                <a:ea typeface="Cambria" panose="02040503050406030204" pitchFamily="18" charset="0"/>
              </a:rPr>
              <a:t>Question Section</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Consists of one or more question records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present in both query and response messages</a:t>
            </a:r>
          </a:p>
          <a:p>
            <a:pPr algn="just"/>
            <a:r>
              <a:rPr lang="en-IN" sz="1400" dirty="0">
                <a:solidFill>
                  <a:schemeClr val="bg2">
                    <a:lumMod val="50000"/>
                  </a:schemeClr>
                </a:solidFill>
                <a:latin typeface="Cambria" panose="02040503050406030204" pitchFamily="18" charset="0"/>
                <a:ea typeface="Cambria" panose="02040503050406030204" pitchFamily="18" charset="0"/>
              </a:rPr>
              <a:t>Answer Section</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Consists of two or more resource records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present only on response messages</a:t>
            </a:r>
          </a:p>
          <a:p>
            <a:pPr algn="just"/>
            <a:r>
              <a:rPr lang="en-IN" sz="1400" dirty="0">
                <a:solidFill>
                  <a:schemeClr val="bg2">
                    <a:lumMod val="50000"/>
                  </a:schemeClr>
                </a:solidFill>
                <a:latin typeface="Cambria" panose="02040503050406030204" pitchFamily="18" charset="0"/>
                <a:ea typeface="Cambria" panose="02040503050406030204" pitchFamily="18" charset="0"/>
              </a:rPr>
              <a:t>Authoritative Section</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Consists of two or more resource records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present only on response messages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Gives information (domain name) about one or more authoritative servers for the query</a:t>
            </a:r>
          </a:p>
          <a:p>
            <a:pPr algn="just"/>
            <a:r>
              <a:rPr lang="en-IN" sz="1400" dirty="0">
                <a:solidFill>
                  <a:schemeClr val="bg2">
                    <a:lumMod val="50000"/>
                  </a:schemeClr>
                </a:solidFill>
                <a:latin typeface="Cambria" panose="02040503050406030204" pitchFamily="18" charset="0"/>
                <a:ea typeface="Cambria" panose="02040503050406030204" pitchFamily="18" charset="0"/>
              </a:rPr>
              <a:t>Additional Information Section</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Consists of two or more resource records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It is present only on response messages</a:t>
            </a:r>
          </a:p>
          <a:p>
            <a:pPr marL="114300" indent="0" algn="just">
              <a:buNone/>
            </a:pPr>
            <a:r>
              <a:rPr lang="en-IN" sz="1400" dirty="0">
                <a:solidFill>
                  <a:schemeClr val="bg2">
                    <a:lumMod val="50000"/>
                  </a:schemeClr>
                </a:solidFill>
                <a:latin typeface="Cambria" panose="02040503050406030204" pitchFamily="18" charset="0"/>
                <a:ea typeface="Cambria" panose="02040503050406030204" pitchFamily="18" charset="0"/>
              </a:rPr>
              <a:t>	Gives additional information that helps the resolver</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endParaRPr lang="en-IN" dirty="0"/>
          </a:p>
        </p:txBody>
      </p:sp>
      <p:sp>
        <p:nvSpPr>
          <p:cNvPr id="4" name="Slide Number Placeholder 3">
            <a:extLst>
              <a:ext uri="{FF2B5EF4-FFF2-40B4-BE49-F238E27FC236}">
                <a16:creationId xmlns:a16="http://schemas.microsoft.com/office/drawing/2014/main" xmlns="" id="{1DE15AAC-561A-4D07-9FE5-571FD47F3C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pic>
        <p:nvPicPr>
          <p:cNvPr id="6" name="Google Shape;94;p16">
            <a:extLst>
              <a:ext uri="{FF2B5EF4-FFF2-40B4-BE49-F238E27FC236}">
                <a16:creationId xmlns:a16="http://schemas.microsoft.com/office/drawing/2014/main" xmlns="" id="{8FAB2E92-A1F5-48FD-B460-55F6AAF163A3}"/>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692924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29DA6-99A0-5496-2588-64BE97A4A7EA}"/>
              </a:ext>
            </a:extLst>
          </p:cNvPr>
          <p:cNvSpPr>
            <a:spLocks noGrp="1"/>
          </p:cNvSpPr>
          <p:nvPr>
            <p:ph type="title"/>
          </p:nvPr>
        </p:nvSpPr>
        <p:spPr/>
        <p:txBody>
          <a:bodyPr/>
          <a:lstStyle/>
          <a:p>
            <a:r>
              <a:rPr lang="en-US" dirty="0"/>
              <a:t>FTP</a:t>
            </a:r>
          </a:p>
        </p:txBody>
      </p:sp>
      <p:sp>
        <p:nvSpPr>
          <p:cNvPr id="3" name="Text Placeholder 2">
            <a:extLst>
              <a:ext uri="{FF2B5EF4-FFF2-40B4-BE49-F238E27FC236}">
                <a16:creationId xmlns:a16="http://schemas.microsoft.com/office/drawing/2014/main" xmlns="" id="{0332C327-0888-D7D4-6971-3611C82DC3CB}"/>
              </a:ext>
            </a:extLst>
          </p:cNvPr>
          <p:cNvSpPr>
            <a:spLocks noGrp="1"/>
          </p:cNvSpPr>
          <p:nvPr>
            <p:ph type="body" idx="1"/>
          </p:nvPr>
        </p:nvSpPr>
        <p:spPr/>
        <p:txBody>
          <a:bodyPr/>
          <a:lstStyle/>
          <a:p>
            <a:pPr>
              <a:lnSpc>
                <a:spcPct val="150000"/>
              </a:lnSpc>
            </a:pPr>
            <a:r>
              <a:rPr lang="en-US" altLang="en-US" sz="1800" dirty="0">
                <a:latin typeface="Arial Unicode MS" pitchFamily="34" charset="-128"/>
              </a:rPr>
              <a:t>File Transfer Protocol (FTP) is the standard mechanism provided by TCP/IP for copying a file from one host to another.</a:t>
            </a:r>
          </a:p>
          <a:p>
            <a:pPr>
              <a:lnSpc>
                <a:spcPct val="150000"/>
              </a:lnSpc>
            </a:pPr>
            <a:r>
              <a:rPr lang="en-US" altLang="en-US" sz="1800" dirty="0">
                <a:solidFill>
                  <a:schemeClr val="bg2"/>
                </a:solidFill>
                <a:latin typeface="Arial" panose="020B0604020202020204" pitchFamily="34" charset="0"/>
                <a:ea typeface="Arial Unicode MS"/>
              </a:rPr>
              <a:t>FTP uses the services of TCP  </a:t>
            </a:r>
          </a:p>
          <a:p>
            <a:pPr>
              <a:lnSpc>
                <a:spcPct val="150000"/>
              </a:lnSpc>
            </a:pPr>
            <a:r>
              <a:rPr lang="en-US" altLang="en-US" sz="1800" dirty="0">
                <a:solidFill>
                  <a:schemeClr val="bg2"/>
                </a:solidFill>
                <a:latin typeface="Arial" panose="020B0604020202020204" pitchFamily="34" charset="0"/>
                <a:ea typeface="Arial Unicode MS"/>
              </a:rPr>
              <a:t>The well-known port 21 is used for the control connection </a:t>
            </a:r>
          </a:p>
          <a:p>
            <a:pPr>
              <a:lnSpc>
                <a:spcPct val="150000"/>
              </a:lnSpc>
            </a:pPr>
            <a:r>
              <a:rPr lang="en-US" altLang="en-US" sz="1800" dirty="0">
                <a:solidFill>
                  <a:schemeClr val="bg2"/>
                </a:solidFill>
                <a:latin typeface="Arial" panose="020B0604020202020204" pitchFamily="34" charset="0"/>
                <a:ea typeface="Arial Unicode MS"/>
              </a:rPr>
              <a:t>The well-known port 20 for the data connection.</a:t>
            </a:r>
          </a:p>
        </p:txBody>
      </p:sp>
      <p:sp>
        <p:nvSpPr>
          <p:cNvPr id="4" name="Slide Number Placeholder 3">
            <a:extLst>
              <a:ext uri="{FF2B5EF4-FFF2-40B4-BE49-F238E27FC236}">
                <a16:creationId xmlns:a16="http://schemas.microsoft.com/office/drawing/2014/main" xmlns="" id="{4B68878B-8776-8F33-AD60-46159272B9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pic>
        <p:nvPicPr>
          <p:cNvPr id="5" name="Google Shape;94;p16">
            <a:extLst>
              <a:ext uri="{FF2B5EF4-FFF2-40B4-BE49-F238E27FC236}">
                <a16:creationId xmlns:a16="http://schemas.microsoft.com/office/drawing/2014/main" xmlns="" id="{1BB3DE1E-EC84-830C-1037-A500D9FA7866}"/>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53404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08471-10BC-9EAE-6EC8-64A64256DF8A}"/>
              </a:ext>
            </a:extLst>
          </p:cNvPr>
          <p:cNvSpPr>
            <a:spLocks noGrp="1"/>
          </p:cNvSpPr>
          <p:nvPr>
            <p:ph type="title"/>
          </p:nvPr>
        </p:nvSpPr>
        <p:spPr/>
        <p:txBody>
          <a:bodyPr/>
          <a:lstStyle/>
          <a:p>
            <a:r>
              <a:rPr lang="en-US" dirty="0"/>
              <a:t>FTP</a:t>
            </a:r>
          </a:p>
        </p:txBody>
      </p:sp>
      <p:sp>
        <p:nvSpPr>
          <p:cNvPr id="6" name="Text Placeholder 5">
            <a:extLst>
              <a:ext uri="{FF2B5EF4-FFF2-40B4-BE49-F238E27FC236}">
                <a16:creationId xmlns:a16="http://schemas.microsoft.com/office/drawing/2014/main" xmlns="" id="{6CF82A71-9039-0DEF-ECC3-5777A78721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4C1B3BB7-D316-1120-A991-36F547C10D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pic>
        <p:nvPicPr>
          <p:cNvPr id="5" name="Picture 11">
            <a:extLst>
              <a:ext uri="{FF2B5EF4-FFF2-40B4-BE49-F238E27FC236}">
                <a16:creationId xmlns:a16="http://schemas.microsoft.com/office/drawing/2014/main" xmlns="" id="{1E1ADA56-31FD-ADA5-11C3-386CD7738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965" y="1266325"/>
            <a:ext cx="6975475" cy="30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94;p16">
            <a:extLst>
              <a:ext uri="{FF2B5EF4-FFF2-40B4-BE49-F238E27FC236}">
                <a16:creationId xmlns:a16="http://schemas.microsoft.com/office/drawing/2014/main" xmlns="" id="{1B0F5517-D379-FAA7-8663-4F156BF5F8AF}"/>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26763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4D58E-1905-C53F-A9D7-49811E4B6609}"/>
              </a:ext>
            </a:extLst>
          </p:cNvPr>
          <p:cNvSpPr>
            <a:spLocks noGrp="1"/>
          </p:cNvSpPr>
          <p:nvPr>
            <p:ph type="title"/>
          </p:nvPr>
        </p:nvSpPr>
        <p:spPr/>
        <p:txBody>
          <a:bodyPr/>
          <a:lstStyle/>
          <a:p>
            <a:r>
              <a:rPr lang="en-US" dirty="0"/>
              <a:t>FTP – Data Connection</a:t>
            </a:r>
          </a:p>
        </p:txBody>
      </p:sp>
      <p:sp>
        <p:nvSpPr>
          <p:cNvPr id="3" name="Text Placeholder 2">
            <a:extLst>
              <a:ext uri="{FF2B5EF4-FFF2-40B4-BE49-F238E27FC236}">
                <a16:creationId xmlns:a16="http://schemas.microsoft.com/office/drawing/2014/main" xmlns="" id="{8BFF56E4-7369-6332-F3D1-9FE9AFA127C3}"/>
              </a:ext>
            </a:extLst>
          </p:cNvPr>
          <p:cNvSpPr>
            <a:spLocks noGrp="1"/>
          </p:cNvSpPr>
          <p:nvPr>
            <p:ph type="body" idx="1"/>
          </p:nvPr>
        </p:nvSpPr>
        <p:spPr/>
        <p:txBody>
          <a:bodyPr/>
          <a:lstStyle/>
          <a:p>
            <a:pPr marL="0" indent="0">
              <a:buNone/>
              <a:defRPr/>
            </a:pPr>
            <a:r>
              <a:rPr lang="en-US" b="0" dirty="0">
                <a:latin typeface="Times New Roman" panose="02020603050405020304" pitchFamily="18" charset="0"/>
                <a:cs typeface="Times New Roman" panose="02020603050405020304" pitchFamily="18" charset="0"/>
              </a:rPr>
              <a:t>FTP creates a data connection with the following steps</a:t>
            </a:r>
          </a:p>
          <a:p>
            <a:pPr marL="342900" indent="-342900">
              <a:lnSpc>
                <a:spcPct val="150000"/>
              </a:lnSpc>
              <a:buFontTx/>
              <a:buAutoNum type="arabicPeriod"/>
              <a:defRPr/>
            </a:pPr>
            <a:r>
              <a:rPr lang="en-US" b="0" dirty="0">
                <a:latin typeface="Times New Roman" panose="02020603050405020304" pitchFamily="18" charset="0"/>
                <a:cs typeface="Times New Roman" panose="02020603050405020304" pitchFamily="18" charset="0"/>
              </a:rPr>
              <a:t>The client issues a passive open using an ephemeral port. </a:t>
            </a:r>
          </a:p>
          <a:p>
            <a:pPr marL="342900" indent="-342900">
              <a:lnSpc>
                <a:spcPct val="150000"/>
              </a:lnSpc>
              <a:buFontTx/>
              <a:buAutoNum type="arabicPeriod"/>
              <a:defRPr/>
            </a:pPr>
            <a:r>
              <a:rPr lang="en-US" b="0" dirty="0">
                <a:latin typeface="Times New Roman" panose="02020603050405020304" pitchFamily="18" charset="0"/>
                <a:cs typeface="Times New Roman" panose="02020603050405020304" pitchFamily="18" charset="0"/>
              </a:rPr>
              <a:t>The client sends the port number to the server using the PORT command. </a:t>
            </a:r>
          </a:p>
          <a:p>
            <a:pPr marL="342900" indent="-342900">
              <a:lnSpc>
                <a:spcPct val="150000"/>
              </a:lnSpc>
              <a:buFontTx/>
              <a:buAutoNum type="arabicPeriod"/>
              <a:defRPr/>
            </a:pPr>
            <a:r>
              <a:rPr lang="en-US" b="0" dirty="0">
                <a:latin typeface="Times New Roman" panose="02020603050405020304" pitchFamily="18" charset="0"/>
                <a:cs typeface="Times New Roman" panose="02020603050405020304" pitchFamily="18" charset="0"/>
              </a:rPr>
              <a:t>The server receives the port number and issues an active open using the well-known port 20 and the received ephemeral port number. </a:t>
            </a:r>
          </a:p>
          <a:p>
            <a:endParaRPr lang="en-US" dirty="0"/>
          </a:p>
        </p:txBody>
      </p:sp>
      <p:sp>
        <p:nvSpPr>
          <p:cNvPr id="4" name="Slide Number Placeholder 3">
            <a:extLst>
              <a:ext uri="{FF2B5EF4-FFF2-40B4-BE49-F238E27FC236}">
                <a16:creationId xmlns:a16="http://schemas.microsoft.com/office/drawing/2014/main" xmlns="" id="{BC214977-8C27-90A9-702F-40B84EAAE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pic>
        <p:nvPicPr>
          <p:cNvPr id="5" name="Google Shape;94;p16">
            <a:extLst>
              <a:ext uri="{FF2B5EF4-FFF2-40B4-BE49-F238E27FC236}">
                <a16:creationId xmlns:a16="http://schemas.microsoft.com/office/drawing/2014/main" xmlns="" id="{21F61532-CE75-007A-8702-50CEFB9D2C84}"/>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067947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5B9E51-68D7-A4E5-2A3A-13676BD354D0}"/>
              </a:ext>
            </a:extLst>
          </p:cNvPr>
          <p:cNvSpPr>
            <a:spLocks noGrp="1"/>
          </p:cNvSpPr>
          <p:nvPr>
            <p:ph type="title"/>
          </p:nvPr>
        </p:nvSpPr>
        <p:spPr/>
        <p:txBody>
          <a:bodyPr/>
          <a:lstStyle/>
          <a:p>
            <a:r>
              <a:rPr lang="en-US" dirty="0"/>
              <a:t>FTP – Communication</a:t>
            </a:r>
          </a:p>
        </p:txBody>
      </p:sp>
      <p:sp>
        <p:nvSpPr>
          <p:cNvPr id="3" name="Text Placeholder 2">
            <a:extLst>
              <a:ext uri="{FF2B5EF4-FFF2-40B4-BE49-F238E27FC236}">
                <a16:creationId xmlns:a16="http://schemas.microsoft.com/office/drawing/2014/main" xmlns="" id="{83BE9287-0F4D-ED3A-9CB4-BCA4A90D9CD5}"/>
              </a:ext>
            </a:extLst>
          </p:cNvPr>
          <p:cNvSpPr>
            <a:spLocks noGrp="1"/>
          </p:cNvSpPr>
          <p:nvPr>
            <p:ph type="body" idx="1"/>
          </p:nvPr>
        </p:nvSpPr>
        <p:spPr/>
        <p:txBody>
          <a:bodyPr/>
          <a:lstStyle/>
          <a:p>
            <a:r>
              <a:rPr lang="en-US" dirty="0"/>
              <a:t>Control Connection</a:t>
            </a:r>
          </a:p>
        </p:txBody>
      </p:sp>
      <p:sp>
        <p:nvSpPr>
          <p:cNvPr id="4" name="Slide Number Placeholder 3">
            <a:extLst>
              <a:ext uri="{FF2B5EF4-FFF2-40B4-BE49-F238E27FC236}">
                <a16:creationId xmlns:a16="http://schemas.microsoft.com/office/drawing/2014/main" xmlns="" id="{98D9CFDD-52C4-8084-FD63-FFA15C69F7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lang="en"/>
          </a:p>
        </p:txBody>
      </p:sp>
      <p:pic>
        <p:nvPicPr>
          <p:cNvPr id="5" name="Picture 10">
            <a:extLst>
              <a:ext uri="{FF2B5EF4-FFF2-40B4-BE49-F238E27FC236}">
                <a16:creationId xmlns:a16="http://schemas.microsoft.com/office/drawing/2014/main" xmlns="" id="{34FF63FD-F7A5-18C3-4734-C40E31A52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3" y="2318545"/>
            <a:ext cx="7649973" cy="80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F4DF7CA2-0DE4-C9E3-45B5-5CBF5EBE4546}"/>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661769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DC538-4215-2EC8-3619-7610E8505E89}"/>
              </a:ext>
            </a:extLst>
          </p:cNvPr>
          <p:cNvSpPr>
            <a:spLocks noGrp="1"/>
          </p:cNvSpPr>
          <p:nvPr>
            <p:ph type="title"/>
          </p:nvPr>
        </p:nvSpPr>
        <p:spPr/>
        <p:txBody>
          <a:bodyPr/>
          <a:lstStyle/>
          <a:p>
            <a:r>
              <a:rPr lang="en-US" dirty="0"/>
              <a:t>FTP – Communication</a:t>
            </a:r>
          </a:p>
        </p:txBody>
      </p:sp>
      <p:sp>
        <p:nvSpPr>
          <p:cNvPr id="3" name="Text Placeholder 2">
            <a:extLst>
              <a:ext uri="{FF2B5EF4-FFF2-40B4-BE49-F238E27FC236}">
                <a16:creationId xmlns:a16="http://schemas.microsoft.com/office/drawing/2014/main" xmlns="" id="{E70DA3CD-7E1C-8C7A-300E-545A28F94C55}"/>
              </a:ext>
            </a:extLst>
          </p:cNvPr>
          <p:cNvSpPr>
            <a:spLocks noGrp="1"/>
          </p:cNvSpPr>
          <p:nvPr>
            <p:ph type="body" idx="1"/>
          </p:nvPr>
        </p:nvSpPr>
        <p:spPr/>
        <p:txBody>
          <a:bodyPr/>
          <a:lstStyle/>
          <a:p>
            <a:r>
              <a:rPr lang="en-US" dirty="0"/>
              <a:t>Data Connection</a:t>
            </a:r>
          </a:p>
        </p:txBody>
      </p:sp>
      <p:sp>
        <p:nvSpPr>
          <p:cNvPr id="4" name="Slide Number Placeholder 3">
            <a:extLst>
              <a:ext uri="{FF2B5EF4-FFF2-40B4-BE49-F238E27FC236}">
                <a16:creationId xmlns:a16="http://schemas.microsoft.com/office/drawing/2014/main" xmlns="" id="{1608A78E-8D63-1B0E-A99B-D7A2FC29DB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a:t>
            </a:fld>
            <a:endParaRPr lang="en"/>
          </a:p>
        </p:txBody>
      </p:sp>
      <p:pic>
        <p:nvPicPr>
          <p:cNvPr id="5" name="Picture 10">
            <a:extLst>
              <a:ext uri="{FF2B5EF4-FFF2-40B4-BE49-F238E27FC236}">
                <a16:creationId xmlns:a16="http://schemas.microsoft.com/office/drawing/2014/main" xmlns="" id="{18E7599D-97ED-2206-B58F-5CE629370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21" y="2057401"/>
            <a:ext cx="8382679" cy="147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C2AD2287-263E-E132-BB24-2D7ED34AF1D8}"/>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24745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10F1D-0487-F5E1-F228-66E7CD02E677}"/>
              </a:ext>
            </a:extLst>
          </p:cNvPr>
          <p:cNvSpPr>
            <a:spLocks noGrp="1"/>
          </p:cNvSpPr>
          <p:nvPr>
            <p:ph type="title"/>
          </p:nvPr>
        </p:nvSpPr>
        <p:spPr/>
        <p:txBody>
          <a:bodyPr/>
          <a:lstStyle/>
          <a:p>
            <a:r>
              <a:rPr lang="en-US" dirty="0"/>
              <a:t>FTP - Commands</a:t>
            </a:r>
          </a:p>
        </p:txBody>
      </p:sp>
      <p:sp>
        <p:nvSpPr>
          <p:cNvPr id="3" name="Text Placeholder 2">
            <a:extLst>
              <a:ext uri="{FF2B5EF4-FFF2-40B4-BE49-F238E27FC236}">
                <a16:creationId xmlns:a16="http://schemas.microsoft.com/office/drawing/2014/main" xmlns="" id="{A58FD78A-4942-7095-DADE-ACC0EF932C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63045220-C30B-20EF-7527-E6E0DF244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a:t>
            </a:fld>
            <a:endParaRPr lang="en"/>
          </a:p>
        </p:txBody>
      </p:sp>
      <p:pic>
        <p:nvPicPr>
          <p:cNvPr id="5" name="Picture 10">
            <a:extLst>
              <a:ext uri="{FF2B5EF4-FFF2-40B4-BE49-F238E27FC236}">
                <a16:creationId xmlns:a16="http://schemas.microsoft.com/office/drawing/2014/main" xmlns="" id="{03F3C056-742A-0737-DCB1-E43FDA45C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32" y="2047875"/>
            <a:ext cx="7056437"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4B073C4B-C417-2165-FD74-72AB36C01714}"/>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090410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723AF-3D5B-6611-462B-FDD421C72F6A}"/>
              </a:ext>
            </a:extLst>
          </p:cNvPr>
          <p:cNvSpPr>
            <a:spLocks noGrp="1"/>
          </p:cNvSpPr>
          <p:nvPr>
            <p:ph type="title"/>
          </p:nvPr>
        </p:nvSpPr>
        <p:spPr/>
        <p:txBody>
          <a:bodyPr/>
          <a:lstStyle/>
          <a:p>
            <a:r>
              <a:rPr lang="en-US" dirty="0"/>
              <a:t>FTP- Commands</a:t>
            </a:r>
          </a:p>
        </p:txBody>
      </p:sp>
      <p:sp>
        <p:nvSpPr>
          <p:cNvPr id="4" name="Slide Number Placeholder 3">
            <a:extLst>
              <a:ext uri="{FF2B5EF4-FFF2-40B4-BE49-F238E27FC236}">
                <a16:creationId xmlns:a16="http://schemas.microsoft.com/office/drawing/2014/main" xmlns="" id="{F47B20DC-9F2A-F76C-A893-F3D9C3874E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28</a:t>
            </a:fld>
            <a:endParaRPr lang="en"/>
          </a:p>
        </p:txBody>
      </p:sp>
      <p:graphicFrame>
        <p:nvGraphicFramePr>
          <p:cNvPr id="5" name="Table 5">
            <a:extLst>
              <a:ext uri="{FF2B5EF4-FFF2-40B4-BE49-F238E27FC236}">
                <a16:creationId xmlns:a16="http://schemas.microsoft.com/office/drawing/2014/main" xmlns="" id="{8913D6F8-615E-98E1-28E7-5F74A6EAC93B}"/>
              </a:ext>
            </a:extLst>
          </p:cNvPr>
          <p:cNvGraphicFramePr>
            <a:graphicFrameLocks noGrp="1"/>
          </p:cNvGraphicFramePr>
          <p:nvPr>
            <p:extLst>
              <p:ext uri="{D42A27DB-BD31-4B8C-83A1-F6EECF244321}">
                <p14:modId xmlns:p14="http://schemas.microsoft.com/office/powerpoint/2010/main" val="450725491"/>
              </p:ext>
            </p:extLst>
          </p:nvPr>
        </p:nvGraphicFramePr>
        <p:xfrm>
          <a:off x="422786" y="1278195"/>
          <a:ext cx="8520600" cy="3575925"/>
        </p:xfrm>
        <a:graphic>
          <a:graphicData uri="http://schemas.openxmlformats.org/drawingml/2006/table">
            <a:tbl>
              <a:tblPr firstRow="1" bandRow="1">
                <a:tableStyleId>{5C22544A-7EE6-4342-B048-85BDC9FD1C3A}</a:tableStyleId>
              </a:tblPr>
              <a:tblGrid>
                <a:gridCol w="2054943">
                  <a:extLst>
                    <a:ext uri="{9D8B030D-6E8A-4147-A177-3AD203B41FA5}">
                      <a16:colId xmlns:a16="http://schemas.microsoft.com/office/drawing/2014/main" xmlns="" val="1858719820"/>
                    </a:ext>
                  </a:extLst>
                </a:gridCol>
                <a:gridCol w="2743200">
                  <a:extLst>
                    <a:ext uri="{9D8B030D-6E8A-4147-A177-3AD203B41FA5}">
                      <a16:colId xmlns:a16="http://schemas.microsoft.com/office/drawing/2014/main" xmlns="" val="1435755171"/>
                    </a:ext>
                  </a:extLst>
                </a:gridCol>
                <a:gridCol w="3722457">
                  <a:extLst>
                    <a:ext uri="{9D8B030D-6E8A-4147-A177-3AD203B41FA5}">
                      <a16:colId xmlns:a16="http://schemas.microsoft.com/office/drawing/2014/main" xmlns="" val="2038276315"/>
                    </a:ext>
                  </a:extLst>
                </a:gridCol>
              </a:tblGrid>
              <a:tr h="318630">
                <a:tc>
                  <a:txBody>
                    <a:bodyPr/>
                    <a:lstStyle/>
                    <a:p>
                      <a:r>
                        <a:rPr lang="en-US" sz="1600" dirty="0">
                          <a:solidFill>
                            <a:schemeClr val="bg2"/>
                          </a:solidFill>
                          <a:ea typeface="Arial Unicode MS"/>
                        </a:rPr>
                        <a:t>Type of Command</a:t>
                      </a:r>
                    </a:p>
                  </a:txBody>
                  <a:tcPr/>
                </a:tc>
                <a:tc>
                  <a:txBody>
                    <a:bodyPr/>
                    <a:lstStyle/>
                    <a:p>
                      <a:r>
                        <a:rPr lang="en-US" sz="1600" dirty="0">
                          <a:solidFill>
                            <a:schemeClr val="bg2"/>
                          </a:solidFill>
                          <a:ea typeface="Arial Unicode MS"/>
                        </a:rPr>
                        <a:t>Description</a:t>
                      </a:r>
                    </a:p>
                  </a:txBody>
                  <a:tcPr/>
                </a:tc>
                <a:tc>
                  <a:txBody>
                    <a:bodyPr/>
                    <a:lstStyle/>
                    <a:p>
                      <a:r>
                        <a:rPr lang="en-US" sz="1600" dirty="0">
                          <a:solidFill>
                            <a:schemeClr val="bg2"/>
                          </a:solidFill>
                          <a:ea typeface="Arial Unicode MS"/>
                        </a:rPr>
                        <a:t>Example</a:t>
                      </a:r>
                    </a:p>
                  </a:txBody>
                  <a:tcPr/>
                </a:tc>
                <a:extLst>
                  <a:ext uri="{0D108BD9-81ED-4DB2-BD59-A6C34878D82A}">
                    <a16:rowId xmlns:a16="http://schemas.microsoft.com/office/drawing/2014/main" xmlns="" val="400643458"/>
                  </a:ext>
                </a:extLst>
              </a:tr>
              <a:tr h="1940748">
                <a:tc>
                  <a:txBody>
                    <a:bodyPr/>
                    <a:lstStyle/>
                    <a:p>
                      <a:r>
                        <a:rPr lang="en-US" altLang="en-US" sz="1600" dirty="0">
                          <a:solidFill>
                            <a:schemeClr val="bg2"/>
                          </a:solidFill>
                          <a:latin typeface="Times New Roman" panose="02020603050405020304" pitchFamily="18" charset="0"/>
                          <a:ea typeface="Arial Unicode MS"/>
                          <a:cs typeface="Times New Roman" panose="02020603050405020304" pitchFamily="18" charset="0"/>
                        </a:rPr>
                        <a:t>Access commands</a:t>
                      </a:r>
                      <a:endParaRPr lang="en-US" sz="1600" dirty="0">
                        <a:solidFill>
                          <a:schemeClr val="bg2"/>
                        </a:solidFill>
                        <a:ea typeface="Arial Unicode MS"/>
                      </a:endParaRPr>
                    </a:p>
                  </a:txBody>
                  <a:tcPr/>
                </a:tc>
                <a:tc>
                  <a:txBody>
                    <a:bodyPr/>
                    <a:lstStyle/>
                    <a:p>
                      <a:r>
                        <a:rPr lang="en-US" altLang="en-US" sz="1600" b="0" dirty="0">
                          <a:solidFill>
                            <a:schemeClr val="bg2"/>
                          </a:solidFill>
                          <a:latin typeface="Times New Roman" panose="02020603050405020304" pitchFamily="18" charset="0"/>
                          <a:ea typeface="Arial Unicode MS"/>
                          <a:cs typeface="Times New Roman" panose="02020603050405020304" pitchFamily="18" charset="0"/>
                        </a:rPr>
                        <a:t>commands let the user access the remote system</a:t>
                      </a:r>
                      <a:endParaRPr lang="en-US" sz="1600" dirty="0">
                        <a:solidFill>
                          <a:schemeClr val="bg2"/>
                        </a:solidFill>
                        <a:ea typeface="Arial Unicode MS"/>
                      </a:endParaRPr>
                    </a:p>
                  </a:txBody>
                  <a:tcPr/>
                </a:tc>
                <a:tc>
                  <a:txBody>
                    <a:bodyPr/>
                    <a:lstStyle/>
                    <a:p>
                      <a:r>
                        <a:rPr lang="en-US" sz="1600" dirty="0">
                          <a:solidFill>
                            <a:schemeClr val="bg2"/>
                          </a:solidFill>
                          <a:ea typeface="Arial Unicode MS"/>
                        </a:rPr>
                        <a:t>USER – Provides user information</a:t>
                      </a:r>
                    </a:p>
                    <a:p>
                      <a:r>
                        <a:rPr lang="en-US" sz="1600" dirty="0">
                          <a:solidFill>
                            <a:schemeClr val="bg2"/>
                          </a:solidFill>
                          <a:ea typeface="Arial Unicode MS"/>
                        </a:rPr>
                        <a:t>PASS – Password</a:t>
                      </a:r>
                    </a:p>
                    <a:p>
                      <a:r>
                        <a:rPr lang="en-US" sz="1600" dirty="0">
                          <a:solidFill>
                            <a:schemeClr val="bg2"/>
                          </a:solidFill>
                          <a:ea typeface="Arial Unicode MS"/>
                        </a:rPr>
                        <a:t>ACCT – Account Information</a:t>
                      </a:r>
                    </a:p>
                    <a:p>
                      <a:r>
                        <a:rPr lang="en-US" sz="1600" dirty="0">
                          <a:solidFill>
                            <a:schemeClr val="bg2"/>
                          </a:solidFill>
                          <a:ea typeface="Arial Unicode MS"/>
                        </a:rPr>
                        <a:t>REIN – Reinitialize</a:t>
                      </a:r>
                    </a:p>
                    <a:p>
                      <a:r>
                        <a:rPr lang="en-US" sz="1600" dirty="0">
                          <a:solidFill>
                            <a:schemeClr val="bg2"/>
                          </a:solidFill>
                          <a:ea typeface="Arial Unicode MS"/>
                        </a:rPr>
                        <a:t>QUIT – Logout</a:t>
                      </a:r>
                    </a:p>
                    <a:p>
                      <a:r>
                        <a:rPr lang="en-US" sz="1600" dirty="0">
                          <a:solidFill>
                            <a:schemeClr val="bg2"/>
                          </a:solidFill>
                          <a:ea typeface="Arial Unicode MS"/>
                        </a:rPr>
                        <a:t>ABOR – Abort the previous commands</a:t>
                      </a:r>
                    </a:p>
                  </a:txBody>
                  <a:tcPr/>
                </a:tc>
                <a:extLst>
                  <a:ext uri="{0D108BD9-81ED-4DB2-BD59-A6C34878D82A}">
                    <a16:rowId xmlns:a16="http://schemas.microsoft.com/office/drawing/2014/main" xmlns="" val="1405166681"/>
                  </a:ext>
                </a:extLst>
              </a:tr>
              <a:tr h="1299897">
                <a:tc>
                  <a:txBody>
                    <a:bodyPr/>
                    <a:lstStyle/>
                    <a:p>
                      <a:r>
                        <a:rPr lang="en-US" altLang="en-US" sz="1600" dirty="0">
                          <a:solidFill>
                            <a:schemeClr val="bg2"/>
                          </a:solidFill>
                          <a:latin typeface="Arial Unicode MS"/>
                          <a:ea typeface="Arial Unicode MS"/>
                          <a:cs typeface="Times New Roman" panose="02020603050405020304" pitchFamily="18" charset="0"/>
                        </a:rPr>
                        <a:t>File management commands</a:t>
                      </a:r>
                      <a:endParaRPr lang="en-US" sz="1600" dirty="0">
                        <a:solidFill>
                          <a:schemeClr val="bg2"/>
                        </a:solidFill>
                        <a:latin typeface="Arial Unicode MS"/>
                        <a:ea typeface="Arial Unicode MS"/>
                      </a:endParaRPr>
                    </a:p>
                  </a:txBody>
                  <a:tcPr/>
                </a:tc>
                <a:tc>
                  <a:txBody>
                    <a:bodyPr/>
                    <a:lstStyle/>
                    <a:p>
                      <a:r>
                        <a:rPr lang="en-US" altLang="en-US" sz="1600" b="0" dirty="0">
                          <a:solidFill>
                            <a:schemeClr val="bg2"/>
                          </a:solidFill>
                          <a:latin typeface="Arial Unicode MS"/>
                          <a:ea typeface="Arial Unicode MS"/>
                          <a:cs typeface="Times New Roman" panose="02020603050405020304" pitchFamily="18" charset="0"/>
                        </a:rPr>
                        <a:t>commands let the user access the file system on the remote computer.</a:t>
                      </a:r>
                      <a:endParaRPr lang="en-US" sz="1600" dirty="0">
                        <a:solidFill>
                          <a:schemeClr val="bg2"/>
                        </a:solidFill>
                        <a:latin typeface="Arial Unicode MS"/>
                        <a:ea typeface="Arial Unicode MS"/>
                      </a:endParaRPr>
                    </a:p>
                  </a:txBody>
                  <a:tcPr/>
                </a:tc>
                <a:tc>
                  <a:txBody>
                    <a:bodyPr/>
                    <a:lstStyle/>
                    <a:p>
                      <a:r>
                        <a:rPr lang="en-US" sz="1600" dirty="0">
                          <a:solidFill>
                            <a:schemeClr val="bg2"/>
                          </a:solidFill>
                          <a:latin typeface="Arial Unicode MS"/>
                          <a:ea typeface="Arial Unicode MS"/>
                        </a:rPr>
                        <a:t>CWD – Change to another directory</a:t>
                      </a:r>
                    </a:p>
                    <a:p>
                      <a:r>
                        <a:rPr lang="en-US" sz="1600" dirty="0">
                          <a:solidFill>
                            <a:schemeClr val="bg2"/>
                          </a:solidFill>
                          <a:latin typeface="Arial Unicode MS"/>
                          <a:ea typeface="Arial Unicode MS"/>
                        </a:rPr>
                        <a:t>DELE – Delete a file</a:t>
                      </a:r>
                    </a:p>
                    <a:p>
                      <a:r>
                        <a:rPr lang="en-US" sz="1600" dirty="0">
                          <a:solidFill>
                            <a:schemeClr val="bg2"/>
                          </a:solidFill>
                          <a:latin typeface="Arial Unicode MS"/>
                          <a:ea typeface="Arial Unicode MS"/>
                        </a:rPr>
                        <a:t>LIST – List subdirectories</a:t>
                      </a:r>
                    </a:p>
                  </a:txBody>
                  <a:tcPr/>
                </a:tc>
                <a:extLst>
                  <a:ext uri="{0D108BD9-81ED-4DB2-BD59-A6C34878D82A}">
                    <a16:rowId xmlns:a16="http://schemas.microsoft.com/office/drawing/2014/main" xmlns="" val="140675849"/>
                  </a:ext>
                </a:extLst>
              </a:tr>
            </a:tbl>
          </a:graphicData>
        </a:graphic>
      </p:graphicFrame>
      <p:pic>
        <p:nvPicPr>
          <p:cNvPr id="6" name="Google Shape;94;p16">
            <a:extLst>
              <a:ext uri="{FF2B5EF4-FFF2-40B4-BE49-F238E27FC236}">
                <a16:creationId xmlns:a16="http://schemas.microsoft.com/office/drawing/2014/main" xmlns="" id="{1D5598A9-7F28-AE23-A146-DD30EE452EB1}"/>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947777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723AF-3D5B-6611-462B-FDD421C72F6A}"/>
              </a:ext>
            </a:extLst>
          </p:cNvPr>
          <p:cNvSpPr>
            <a:spLocks noGrp="1"/>
          </p:cNvSpPr>
          <p:nvPr>
            <p:ph type="title"/>
          </p:nvPr>
        </p:nvSpPr>
        <p:spPr/>
        <p:txBody>
          <a:bodyPr/>
          <a:lstStyle/>
          <a:p>
            <a:r>
              <a:rPr lang="en-US" dirty="0"/>
              <a:t>FTP- Commands</a:t>
            </a:r>
          </a:p>
        </p:txBody>
      </p:sp>
      <p:sp>
        <p:nvSpPr>
          <p:cNvPr id="4" name="Slide Number Placeholder 3">
            <a:extLst>
              <a:ext uri="{FF2B5EF4-FFF2-40B4-BE49-F238E27FC236}">
                <a16:creationId xmlns:a16="http://schemas.microsoft.com/office/drawing/2014/main" xmlns="" id="{F47B20DC-9F2A-F76C-A893-F3D9C3874E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29</a:t>
            </a:fld>
            <a:endParaRPr lang="en"/>
          </a:p>
        </p:txBody>
      </p:sp>
      <p:graphicFrame>
        <p:nvGraphicFramePr>
          <p:cNvPr id="5" name="Table 5">
            <a:extLst>
              <a:ext uri="{FF2B5EF4-FFF2-40B4-BE49-F238E27FC236}">
                <a16:creationId xmlns:a16="http://schemas.microsoft.com/office/drawing/2014/main" xmlns="" id="{8913D6F8-615E-98E1-28E7-5F74A6EAC93B}"/>
              </a:ext>
            </a:extLst>
          </p:cNvPr>
          <p:cNvGraphicFramePr>
            <a:graphicFrameLocks noGrp="1"/>
          </p:cNvGraphicFramePr>
          <p:nvPr>
            <p:extLst>
              <p:ext uri="{D42A27DB-BD31-4B8C-83A1-F6EECF244321}">
                <p14:modId xmlns:p14="http://schemas.microsoft.com/office/powerpoint/2010/main" val="902600296"/>
              </p:ext>
            </p:extLst>
          </p:nvPr>
        </p:nvGraphicFramePr>
        <p:xfrm>
          <a:off x="422786" y="1278195"/>
          <a:ext cx="8520600" cy="3586668"/>
        </p:xfrm>
        <a:graphic>
          <a:graphicData uri="http://schemas.openxmlformats.org/drawingml/2006/table">
            <a:tbl>
              <a:tblPr firstRow="1" bandRow="1">
                <a:tableStyleId>{5C22544A-7EE6-4342-B048-85BDC9FD1C3A}</a:tableStyleId>
              </a:tblPr>
              <a:tblGrid>
                <a:gridCol w="2840200">
                  <a:extLst>
                    <a:ext uri="{9D8B030D-6E8A-4147-A177-3AD203B41FA5}">
                      <a16:colId xmlns:a16="http://schemas.microsoft.com/office/drawing/2014/main" xmlns="" val="1858719820"/>
                    </a:ext>
                  </a:extLst>
                </a:gridCol>
                <a:gridCol w="2840200">
                  <a:extLst>
                    <a:ext uri="{9D8B030D-6E8A-4147-A177-3AD203B41FA5}">
                      <a16:colId xmlns:a16="http://schemas.microsoft.com/office/drawing/2014/main" xmlns="" val="1435755171"/>
                    </a:ext>
                  </a:extLst>
                </a:gridCol>
                <a:gridCol w="2840200">
                  <a:extLst>
                    <a:ext uri="{9D8B030D-6E8A-4147-A177-3AD203B41FA5}">
                      <a16:colId xmlns:a16="http://schemas.microsoft.com/office/drawing/2014/main" xmlns="" val="2038276315"/>
                    </a:ext>
                  </a:extLst>
                </a:gridCol>
              </a:tblGrid>
              <a:tr h="318630">
                <a:tc>
                  <a:txBody>
                    <a:bodyPr/>
                    <a:lstStyle/>
                    <a:p>
                      <a:r>
                        <a:rPr lang="en-US" sz="1600" dirty="0">
                          <a:solidFill>
                            <a:schemeClr val="bg2"/>
                          </a:solidFill>
                        </a:rPr>
                        <a:t>Type of Command</a:t>
                      </a:r>
                    </a:p>
                  </a:txBody>
                  <a:tcPr/>
                </a:tc>
                <a:tc>
                  <a:txBody>
                    <a:bodyPr/>
                    <a:lstStyle/>
                    <a:p>
                      <a:r>
                        <a:rPr lang="en-US" sz="1600" dirty="0">
                          <a:solidFill>
                            <a:schemeClr val="bg2"/>
                          </a:solidFill>
                        </a:rPr>
                        <a:t>Description</a:t>
                      </a:r>
                    </a:p>
                  </a:txBody>
                  <a:tcPr/>
                </a:tc>
                <a:tc>
                  <a:txBody>
                    <a:bodyPr/>
                    <a:lstStyle/>
                    <a:p>
                      <a:r>
                        <a:rPr lang="en-US" sz="1600" dirty="0">
                          <a:solidFill>
                            <a:schemeClr val="bg2"/>
                          </a:solidFill>
                        </a:rPr>
                        <a:t>Example</a:t>
                      </a:r>
                    </a:p>
                  </a:txBody>
                  <a:tcPr/>
                </a:tc>
                <a:extLst>
                  <a:ext uri="{0D108BD9-81ED-4DB2-BD59-A6C34878D82A}">
                    <a16:rowId xmlns:a16="http://schemas.microsoft.com/office/drawing/2014/main" xmlns="" val="400643458"/>
                  </a:ext>
                </a:extLst>
              </a:tr>
              <a:tr h="1940748">
                <a:tc>
                  <a:txBody>
                    <a:bodyPr/>
                    <a:lstStyle/>
                    <a:p>
                      <a:r>
                        <a:rPr lang="en-US" altLang="en-US" sz="1600" dirty="0">
                          <a:solidFill>
                            <a:schemeClr val="bg2"/>
                          </a:solidFill>
                          <a:latin typeface="Times New Roman" panose="02020603050405020304" pitchFamily="18" charset="0"/>
                          <a:cs typeface="Times New Roman" panose="02020603050405020304" pitchFamily="18" charset="0"/>
                        </a:rPr>
                        <a:t>Data formatting commands</a:t>
                      </a:r>
                      <a:endParaRPr lang="en-US" sz="1600" dirty="0">
                        <a:solidFill>
                          <a:schemeClr val="bg2"/>
                        </a:solidFill>
                      </a:endParaRPr>
                    </a:p>
                  </a:txBody>
                  <a:tcPr/>
                </a:tc>
                <a:tc>
                  <a:txBody>
                    <a:bodyPr/>
                    <a:lstStyle/>
                    <a:p>
                      <a:r>
                        <a:rPr lang="en-US" altLang="en-US" sz="1600" b="0" dirty="0">
                          <a:solidFill>
                            <a:schemeClr val="bg2"/>
                          </a:solidFill>
                          <a:latin typeface="Times New Roman" panose="02020603050405020304" pitchFamily="18" charset="0"/>
                          <a:cs typeface="Times New Roman" panose="02020603050405020304" pitchFamily="18" charset="0"/>
                        </a:rPr>
                        <a:t>commands let the user define the data structure, file type and transmission mode. </a:t>
                      </a:r>
                      <a:endParaRPr lang="en-US" sz="1600" dirty="0">
                        <a:solidFill>
                          <a:schemeClr val="bg2"/>
                        </a:solidFill>
                      </a:endParaRPr>
                    </a:p>
                  </a:txBody>
                  <a:tcPr/>
                </a:tc>
                <a:tc>
                  <a:txBody>
                    <a:bodyPr/>
                    <a:lstStyle/>
                    <a:p>
                      <a:r>
                        <a:rPr lang="en-US" sz="1600" dirty="0">
                          <a:solidFill>
                            <a:schemeClr val="bg2"/>
                          </a:solidFill>
                        </a:rPr>
                        <a:t>TYPE – Define the file type A/E/I/N/T</a:t>
                      </a:r>
                    </a:p>
                    <a:p>
                      <a:r>
                        <a:rPr lang="en-US" sz="1600" dirty="0">
                          <a:solidFill>
                            <a:schemeClr val="bg2"/>
                          </a:solidFill>
                        </a:rPr>
                        <a:t>STRU – Define the organization of data F/R/P</a:t>
                      </a:r>
                    </a:p>
                    <a:p>
                      <a:r>
                        <a:rPr lang="en-US" sz="1600" dirty="0">
                          <a:solidFill>
                            <a:schemeClr val="bg2"/>
                          </a:solidFill>
                        </a:rPr>
                        <a:t>MODE – Define transmission mode S/B/C</a:t>
                      </a:r>
                    </a:p>
                  </a:txBody>
                  <a:tcPr/>
                </a:tc>
                <a:extLst>
                  <a:ext uri="{0D108BD9-81ED-4DB2-BD59-A6C34878D82A}">
                    <a16:rowId xmlns:a16="http://schemas.microsoft.com/office/drawing/2014/main" xmlns="" val="1405166681"/>
                  </a:ext>
                </a:extLst>
              </a:tr>
              <a:tr h="1299897">
                <a:tc>
                  <a:txBody>
                    <a:bodyPr/>
                    <a:lstStyle/>
                    <a:p>
                      <a:r>
                        <a:rPr lang="en-US" altLang="en-US" sz="1600" dirty="0">
                          <a:solidFill>
                            <a:schemeClr val="bg2"/>
                          </a:solidFill>
                          <a:latin typeface="Arial Unicode MS"/>
                          <a:cs typeface="Times New Roman" panose="02020603050405020304" pitchFamily="18" charset="0"/>
                        </a:rPr>
                        <a:t>Port defining commands</a:t>
                      </a:r>
                      <a:endParaRPr lang="en-US" sz="1600" dirty="0">
                        <a:solidFill>
                          <a:schemeClr val="bg2"/>
                        </a:solidFill>
                        <a:latin typeface="Arial Unicode MS"/>
                      </a:endParaRPr>
                    </a:p>
                  </a:txBody>
                  <a:tcPr/>
                </a:tc>
                <a:tc>
                  <a:txBody>
                    <a:bodyPr/>
                    <a:lstStyle/>
                    <a:p>
                      <a:r>
                        <a:rPr lang="en-US" altLang="en-US" sz="1600" b="0" dirty="0">
                          <a:solidFill>
                            <a:schemeClr val="bg2"/>
                          </a:solidFill>
                          <a:latin typeface="Arial Unicode MS"/>
                          <a:cs typeface="Times New Roman" panose="02020603050405020304" pitchFamily="18" charset="0"/>
                        </a:rPr>
                        <a:t>commands define the port number for the data connection on the client side</a:t>
                      </a:r>
                      <a:endParaRPr lang="en-US" sz="1600" dirty="0">
                        <a:solidFill>
                          <a:schemeClr val="bg2"/>
                        </a:solidFill>
                        <a:latin typeface="Arial Unicode MS"/>
                      </a:endParaRPr>
                    </a:p>
                  </a:txBody>
                  <a:tcPr/>
                </a:tc>
                <a:tc>
                  <a:txBody>
                    <a:bodyPr/>
                    <a:lstStyle/>
                    <a:p>
                      <a:r>
                        <a:rPr lang="en-US" sz="1600" dirty="0">
                          <a:solidFill>
                            <a:schemeClr val="bg2"/>
                          </a:solidFill>
                          <a:latin typeface="Arial Unicode MS"/>
                        </a:rPr>
                        <a:t>PORT –</a:t>
                      </a:r>
                      <a:r>
                        <a:rPr lang="en-US" altLang="en-US" sz="1600" b="0" dirty="0">
                          <a:solidFill>
                            <a:schemeClr val="bg2"/>
                          </a:solidFill>
                          <a:latin typeface="Times New Roman" panose="02020603050405020304" pitchFamily="18" charset="0"/>
                          <a:cs typeface="Times New Roman" panose="02020603050405020304" pitchFamily="18" charset="0"/>
                        </a:rPr>
                        <a:t> the client can choose an ephemeral port number </a:t>
                      </a:r>
                      <a:endParaRPr lang="en-US" sz="1600" dirty="0">
                        <a:solidFill>
                          <a:schemeClr val="bg2"/>
                        </a:solidFill>
                        <a:latin typeface="Arial Unicode MS"/>
                      </a:endParaRPr>
                    </a:p>
                    <a:p>
                      <a:r>
                        <a:rPr lang="en-US" sz="1600" dirty="0">
                          <a:solidFill>
                            <a:schemeClr val="bg2"/>
                          </a:solidFill>
                          <a:latin typeface="Arial Unicode MS"/>
                        </a:rPr>
                        <a:t>PASV – </a:t>
                      </a:r>
                      <a:r>
                        <a:rPr lang="en-US" altLang="en-US" sz="1600" b="0" dirty="0">
                          <a:solidFill>
                            <a:schemeClr val="bg2"/>
                          </a:solidFill>
                          <a:latin typeface="Times New Roman" panose="02020603050405020304" pitchFamily="18" charset="0"/>
                          <a:cs typeface="Times New Roman" panose="02020603050405020304" pitchFamily="18" charset="0"/>
                        </a:rPr>
                        <a:t>the client just asks the server to first choose a port number</a:t>
                      </a:r>
                      <a:endParaRPr lang="en-US" sz="1600" dirty="0">
                        <a:solidFill>
                          <a:schemeClr val="bg2"/>
                        </a:solidFill>
                        <a:latin typeface="Arial Unicode MS"/>
                      </a:endParaRPr>
                    </a:p>
                  </a:txBody>
                  <a:tcPr/>
                </a:tc>
                <a:extLst>
                  <a:ext uri="{0D108BD9-81ED-4DB2-BD59-A6C34878D82A}">
                    <a16:rowId xmlns:a16="http://schemas.microsoft.com/office/drawing/2014/main" xmlns="" val="140675849"/>
                  </a:ext>
                </a:extLst>
              </a:tr>
            </a:tbl>
          </a:graphicData>
        </a:graphic>
      </p:graphicFrame>
      <p:pic>
        <p:nvPicPr>
          <p:cNvPr id="7" name="Google Shape;94;p16">
            <a:extLst>
              <a:ext uri="{FF2B5EF4-FFF2-40B4-BE49-F238E27FC236}">
                <a16:creationId xmlns:a16="http://schemas.microsoft.com/office/drawing/2014/main" xmlns="" id="{B9C15191-6138-7124-65E4-02C2EDC2737C}"/>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455159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11817" y="15812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Cambria"/>
                <a:ea typeface="Cambria"/>
                <a:cs typeface="Cambria"/>
                <a:sym typeface="Cambria"/>
              </a:rPr>
              <a:t>DNS(Domain Name System)</a:t>
            </a:r>
            <a:endParaRPr sz="3200" dirty="0">
              <a:latin typeface="Cambria"/>
              <a:ea typeface="Cambria"/>
              <a:cs typeface="Cambria"/>
              <a:sym typeface="Cambria"/>
            </a:endParaRPr>
          </a:p>
        </p:txBody>
      </p:sp>
      <p:sp>
        <p:nvSpPr>
          <p:cNvPr id="92" name="Google Shape;92;p16"/>
          <p:cNvSpPr txBox="1">
            <a:spLocks noGrp="1"/>
          </p:cNvSpPr>
          <p:nvPr>
            <p:ph type="body" idx="1"/>
          </p:nvPr>
        </p:nvSpPr>
        <p:spPr>
          <a:xfrm>
            <a:off x="311700" y="787586"/>
            <a:ext cx="8520600" cy="3990114"/>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TCP/IP protocols uses IP address.</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Identifies connection of a host to the internet.</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System maps a name to an address</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Host file – only two columns (name, address)</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Single host file – maps the names to address</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Host file would be large to store in every host.</a:t>
            </a:r>
          </a:p>
          <a:p>
            <a:pPr marL="457200" lvl="0" indent="-317500" algn="l" rtl="0">
              <a:lnSpc>
                <a:spcPct val="115000"/>
              </a:lnSpc>
              <a:spcBef>
                <a:spcPts val="0"/>
              </a:spcBef>
              <a:spcAft>
                <a:spcPts val="0"/>
              </a:spcAft>
              <a:buClr>
                <a:srgbClr val="000000"/>
              </a:buClr>
              <a:buSzPts val="1400"/>
              <a:buFont typeface="Cambria"/>
              <a:buChar char="●"/>
            </a:pPr>
            <a:r>
              <a:rPr lang="en-US" sz="1400" dirty="0">
                <a:solidFill>
                  <a:schemeClr val="bg2">
                    <a:lumMod val="50000"/>
                  </a:schemeClr>
                </a:solidFill>
                <a:latin typeface="Cambria"/>
                <a:ea typeface="Cambria"/>
                <a:cs typeface="Cambria"/>
                <a:sym typeface="Cambria"/>
              </a:rPr>
              <a:t>Impossible to update the changes happens every time to the host file.</a:t>
            </a:r>
          </a:p>
          <a:p>
            <a:pPr marL="139700" lvl="0" indent="0" algn="l" rtl="0">
              <a:lnSpc>
                <a:spcPct val="115000"/>
              </a:lnSpc>
              <a:spcBef>
                <a:spcPts val="0"/>
              </a:spcBef>
              <a:spcAft>
                <a:spcPts val="0"/>
              </a:spcAft>
              <a:buClr>
                <a:srgbClr val="000000"/>
              </a:buClr>
              <a:buSzPts val="1400"/>
              <a:buNone/>
            </a:pPr>
            <a:r>
              <a:rPr lang="en-US" sz="1400" b="1" dirty="0">
                <a:solidFill>
                  <a:srgbClr val="C00000"/>
                </a:solidFill>
                <a:latin typeface="Cambria"/>
                <a:ea typeface="Cambria"/>
                <a:cs typeface="Cambria"/>
                <a:sym typeface="Cambria"/>
              </a:rPr>
              <a:t>Solution 1</a:t>
            </a:r>
          </a:p>
          <a:p>
            <a:pPr marL="425450" indent="-285750">
              <a:buClr>
                <a:srgbClr val="000000"/>
              </a:buClr>
              <a:buSzPts val="1400"/>
            </a:pPr>
            <a:r>
              <a:rPr lang="en-US" sz="1400" dirty="0">
                <a:solidFill>
                  <a:schemeClr val="bg2">
                    <a:lumMod val="50000"/>
                  </a:schemeClr>
                </a:solidFill>
                <a:latin typeface="Cambria"/>
                <a:ea typeface="Cambria"/>
                <a:cs typeface="Cambria"/>
                <a:sym typeface="Cambria"/>
              </a:rPr>
              <a:t>Store the host file in a single system and allow the centralized information access to every </a:t>
            </a:r>
            <a:r>
              <a:rPr lang="en-US" sz="1400" dirty="0" err="1">
                <a:solidFill>
                  <a:schemeClr val="bg2">
                    <a:lumMod val="50000"/>
                  </a:schemeClr>
                </a:solidFill>
                <a:latin typeface="Cambria"/>
                <a:ea typeface="Cambria"/>
                <a:cs typeface="Cambria"/>
                <a:sym typeface="Cambria"/>
              </a:rPr>
              <a:t>sytem</a:t>
            </a:r>
            <a:r>
              <a:rPr lang="en-US" sz="1400" dirty="0">
                <a:solidFill>
                  <a:schemeClr val="bg2">
                    <a:lumMod val="50000"/>
                  </a:schemeClr>
                </a:solidFill>
                <a:latin typeface="Cambria"/>
                <a:ea typeface="Cambria"/>
                <a:cs typeface="Cambria"/>
                <a:sym typeface="Cambria"/>
              </a:rPr>
              <a:t> that needs mapping.</a:t>
            </a:r>
          </a:p>
          <a:p>
            <a:pPr marL="139700" indent="0">
              <a:buClr>
                <a:srgbClr val="000000"/>
              </a:buClr>
              <a:buSzPts val="1400"/>
              <a:buNone/>
            </a:pPr>
            <a:r>
              <a:rPr lang="en-US" sz="1400" b="1" dirty="0">
                <a:solidFill>
                  <a:srgbClr val="0070C0"/>
                </a:solidFill>
                <a:latin typeface="Cambria"/>
                <a:ea typeface="Cambria"/>
                <a:cs typeface="Cambria"/>
                <a:sym typeface="Cambria"/>
              </a:rPr>
              <a:t>Disadvantage</a:t>
            </a:r>
          </a:p>
          <a:p>
            <a:pPr marL="425450" indent="-285750">
              <a:buClr>
                <a:srgbClr val="000000"/>
              </a:buClr>
              <a:buSzPts val="1400"/>
            </a:pPr>
            <a:r>
              <a:rPr lang="en-US" sz="1400" dirty="0">
                <a:solidFill>
                  <a:schemeClr val="bg2">
                    <a:lumMod val="50000"/>
                  </a:schemeClr>
                </a:solidFill>
                <a:latin typeface="Cambria"/>
                <a:ea typeface="Cambria"/>
                <a:cs typeface="Cambria"/>
                <a:sym typeface="Cambria"/>
              </a:rPr>
              <a:t>Huge amount of traffic to the internet.</a:t>
            </a:r>
          </a:p>
          <a:p>
            <a:pPr marL="139700" indent="0">
              <a:buClr>
                <a:srgbClr val="000000"/>
              </a:buClr>
              <a:buSzPts val="1400"/>
              <a:buNone/>
            </a:pPr>
            <a:r>
              <a:rPr lang="en-US" sz="1400" b="1" dirty="0">
                <a:solidFill>
                  <a:srgbClr val="C00000"/>
                </a:solidFill>
                <a:latin typeface="Cambria"/>
                <a:ea typeface="Cambria"/>
                <a:cs typeface="Cambria"/>
                <a:sym typeface="Cambria"/>
              </a:rPr>
              <a:t>Solution 2</a:t>
            </a:r>
          </a:p>
          <a:p>
            <a:pPr marL="425450" indent="-285750">
              <a:buClr>
                <a:srgbClr val="000000"/>
              </a:buClr>
              <a:buSzPts val="1400"/>
            </a:pPr>
            <a:r>
              <a:rPr lang="en-US" sz="1400" dirty="0">
                <a:solidFill>
                  <a:schemeClr val="bg2">
                    <a:lumMod val="50000"/>
                  </a:schemeClr>
                </a:solidFill>
                <a:latin typeface="Cambria"/>
                <a:ea typeface="Cambria"/>
                <a:cs typeface="Cambria"/>
                <a:sym typeface="Cambria"/>
              </a:rPr>
              <a:t>Divide the huge amount of information into smaller parts and store on different systems.</a:t>
            </a:r>
          </a:p>
          <a:p>
            <a:pPr marL="425450" indent="-285750">
              <a:buClr>
                <a:srgbClr val="000000"/>
              </a:buClr>
              <a:buSzPts val="1400"/>
            </a:pPr>
            <a:r>
              <a:rPr lang="en-US" sz="1400" dirty="0">
                <a:solidFill>
                  <a:schemeClr val="bg2">
                    <a:lumMod val="50000"/>
                  </a:schemeClr>
                </a:solidFill>
                <a:latin typeface="Cambria"/>
                <a:ea typeface="Cambria"/>
                <a:cs typeface="Cambria"/>
                <a:sym typeface="Cambria"/>
              </a:rPr>
              <a:t>Host which needs mapping can communicate to the closest system that holds the information.</a:t>
            </a:r>
          </a:p>
          <a:p>
            <a:pPr marL="425450" indent="-285750">
              <a:buClr>
                <a:srgbClr val="000000"/>
              </a:buClr>
              <a:buSzPts val="1400"/>
            </a:pPr>
            <a:r>
              <a:rPr lang="en-US" sz="1400" dirty="0">
                <a:solidFill>
                  <a:schemeClr val="bg2">
                    <a:lumMod val="50000"/>
                  </a:schemeClr>
                </a:solidFill>
                <a:latin typeface="Cambria"/>
                <a:ea typeface="Cambria"/>
                <a:cs typeface="Cambria"/>
                <a:sym typeface="Cambria"/>
              </a:rPr>
              <a:t>This solution is called Domain Name System.</a:t>
            </a:r>
          </a:p>
          <a:p>
            <a:pPr marL="139700" indent="0">
              <a:buClr>
                <a:srgbClr val="000000"/>
              </a:buClr>
              <a:buSzPts val="1400"/>
              <a:buNone/>
            </a:pPr>
            <a:endParaRPr lang="en-US" sz="1400" dirty="0">
              <a:solidFill>
                <a:schemeClr val="bg2">
                  <a:lumMod val="50000"/>
                </a:schemeClr>
              </a:solidFill>
              <a:latin typeface="Cambria"/>
              <a:ea typeface="Cambria"/>
              <a:cs typeface="Cambria"/>
              <a:sym typeface="Cambria"/>
            </a:endParaRPr>
          </a:p>
          <a:p>
            <a:pPr marL="425450" indent="-285750">
              <a:buClr>
                <a:srgbClr val="000000"/>
              </a:buClr>
              <a:buSzPts val="1400"/>
            </a:pPr>
            <a:endParaRPr lang="en-US" sz="1400" dirty="0">
              <a:solidFill>
                <a:schemeClr val="bg2">
                  <a:lumMod val="50000"/>
                </a:schemeClr>
              </a:solidFill>
              <a:latin typeface="Cambria"/>
              <a:ea typeface="Cambria"/>
              <a:cs typeface="Cambria"/>
              <a:sym typeface="Cambria"/>
            </a:endParaRPr>
          </a:p>
          <a:p>
            <a:pPr marL="425450" indent="-285750">
              <a:buClr>
                <a:srgbClr val="000000"/>
              </a:buClr>
              <a:buSzPts val="1400"/>
            </a:pPr>
            <a:endParaRPr lang="en-US" sz="1400" dirty="0">
              <a:solidFill>
                <a:schemeClr val="bg2">
                  <a:lumMod val="50000"/>
                </a:schemeClr>
              </a:solidFill>
              <a:latin typeface="Cambria"/>
              <a:ea typeface="Cambria"/>
              <a:cs typeface="Cambria"/>
              <a:sym typeface="Cambria"/>
            </a:endParaRPr>
          </a:p>
          <a:p>
            <a:pPr marL="425450" indent="-285750">
              <a:buClr>
                <a:srgbClr val="000000"/>
              </a:buClr>
              <a:buSzPts val="1400"/>
            </a:pPr>
            <a:endParaRPr lang="en-US" sz="1400" dirty="0">
              <a:solidFill>
                <a:schemeClr val="bg2">
                  <a:lumMod val="50000"/>
                </a:schemeClr>
              </a:solidFill>
              <a:latin typeface="Cambria"/>
              <a:ea typeface="Cambria"/>
              <a:cs typeface="Cambria"/>
              <a:sym typeface="Cambria"/>
            </a:endParaRPr>
          </a:p>
          <a:p>
            <a:pPr marL="457200" lvl="0" indent="-317500" algn="l" rtl="0">
              <a:lnSpc>
                <a:spcPct val="115000"/>
              </a:lnSpc>
              <a:spcBef>
                <a:spcPts val="0"/>
              </a:spcBef>
              <a:spcAft>
                <a:spcPts val="0"/>
              </a:spcAft>
              <a:buClr>
                <a:srgbClr val="000000"/>
              </a:buClr>
              <a:buSzPts val="1400"/>
              <a:buFont typeface="Cambria"/>
              <a:buChar char="●"/>
            </a:pPr>
            <a:endParaRPr lang="en-US" sz="1400" dirty="0">
              <a:solidFill>
                <a:schemeClr val="bg2">
                  <a:lumMod val="50000"/>
                </a:schemeClr>
              </a:solidFill>
              <a:latin typeface="Cambria"/>
              <a:ea typeface="Cambria"/>
              <a:cs typeface="Cambria"/>
              <a:sym typeface="Cambria"/>
            </a:endParaRPr>
          </a:p>
          <a:p>
            <a:pPr marL="457200" lvl="0" indent="-317500" algn="l" rtl="0">
              <a:lnSpc>
                <a:spcPct val="115000"/>
              </a:lnSpc>
              <a:spcBef>
                <a:spcPts val="0"/>
              </a:spcBef>
              <a:spcAft>
                <a:spcPts val="0"/>
              </a:spcAft>
              <a:buClr>
                <a:srgbClr val="000000"/>
              </a:buClr>
              <a:buSzPts val="1400"/>
              <a:buFont typeface="Cambria"/>
              <a:buChar char="●"/>
            </a:pPr>
            <a:endParaRPr lang="en-US" sz="1400" dirty="0">
              <a:solidFill>
                <a:schemeClr val="bg2">
                  <a:lumMod val="50000"/>
                </a:schemeClr>
              </a:solidFill>
              <a:latin typeface="Cambria"/>
              <a:ea typeface="Cambria"/>
              <a:cs typeface="Cambria"/>
              <a:sym typeface="Cambria"/>
            </a:endParaRPr>
          </a:p>
          <a:p>
            <a:pPr marL="457200" lvl="0" indent="-317500" algn="l" rtl="0">
              <a:lnSpc>
                <a:spcPct val="115000"/>
              </a:lnSpc>
              <a:spcBef>
                <a:spcPts val="0"/>
              </a:spcBef>
              <a:spcAft>
                <a:spcPts val="0"/>
              </a:spcAft>
              <a:buClr>
                <a:srgbClr val="000000"/>
              </a:buClr>
              <a:buSzPts val="1400"/>
              <a:buFont typeface="Cambria"/>
              <a:buChar char="●"/>
            </a:pPr>
            <a:endParaRPr lang="en-US" sz="1400" dirty="0">
              <a:solidFill>
                <a:schemeClr val="bg2">
                  <a:lumMod val="50000"/>
                </a:schemeClr>
              </a:solidFill>
              <a:latin typeface="Cambria"/>
              <a:ea typeface="Cambria"/>
              <a:cs typeface="Cambria"/>
              <a:sym typeface="Cambria"/>
            </a:endParaRPr>
          </a:p>
          <a:p>
            <a:pPr marL="457200" lvl="0" indent="-317500" algn="l" rtl="0">
              <a:lnSpc>
                <a:spcPct val="115000"/>
              </a:lnSpc>
              <a:spcBef>
                <a:spcPts val="0"/>
              </a:spcBef>
              <a:spcAft>
                <a:spcPts val="0"/>
              </a:spcAft>
              <a:buClr>
                <a:srgbClr val="000000"/>
              </a:buClr>
              <a:buSzPts val="1400"/>
              <a:buFont typeface="Cambria"/>
              <a:buChar char="●"/>
            </a:pPr>
            <a:endParaRPr lang="en-US" sz="1400" dirty="0">
              <a:solidFill>
                <a:schemeClr val="bg2">
                  <a:lumMod val="50000"/>
                </a:schemeClr>
              </a:solidFill>
              <a:latin typeface="Cambria"/>
              <a:ea typeface="Cambria"/>
              <a:cs typeface="Cambria"/>
              <a:sym typeface="Cambria"/>
            </a:endParaRPr>
          </a:p>
          <a:p>
            <a:pPr marL="0" lvl="0" indent="0" algn="l" rtl="0">
              <a:spcBef>
                <a:spcPts val="1600"/>
              </a:spcBef>
              <a:spcAft>
                <a:spcPts val="1600"/>
              </a:spcAft>
              <a:buNone/>
            </a:pPr>
            <a:endParaRPr sz="1400" b="1" dirty="0">
              <a:solidFill>
                <a:srgbClr val="000000"/>
              </a:solidFill>
              <a:latin typeface="Cambria"/>
              <a:ea typeface="Cambria"/>
              <a:cs typeface="Cambria"/>
              <a:sym typeface="Cambria"/>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94" name="Google Shape;94;p16"/>
          <p:cNvPicPr preferRelativeResize="0"/>
          <p:nvPr/>
        </p:nvPicPr>
        <p:blipFill>
          <a:blip r:embed="rId3">
            <a:alphaModFix/>
          </a:blip>
          <a:stretch>
            <a:fillRect/>
          </a:stretch>
        </p:blipFill>
        <p:spPr>
          <a:xfrm>
            <a:off x="8089175" y="101825"/>
            <a:ext cx="934101" cy="518950"/>
          </a:xfrm>
          <a:prstGeom prst="rect">
            <a:avLst/>
          </a:prstGeom>
          <a:noFill/>
          <a:ln>
            <a:noFill/>
          </a:ln>
        </p:spPr>
      </p:pic>
      <p:sp>
        <p:nvSpPr>
          <p:cNvPr id="95" name="Google Shape;95;p16"/>
          <p:cNvSpPr txBox="1"/>
          <p:nvPr/>
        </p:nvSpPr>
        <p:spPr>
          <a:xfrm>
            <a:off x="232800" y="4777700"/>
            <a:ext cx="3303300" cy="2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mbria"/>
                <a:ea typeface="Cambria"/>
                <a:cs typeface="Cambria"/>
                <a:sym typeface="Cambria"/>
              </a:rPr>
              <a:t>18CSC302J- School of Computing (Odd sem 2020)</a:t>
            </a:r>
            <a:endParaRPr sz="1000">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723AF-3D5B-6611-462B-FDD421C72F6A}"/>
              </a:ext>
            </a:extLst>
          </p:cNvPr>
          <p:cNvSpPr>
            <a:spLocks noGrp="1"/>
          </p:cNvSpPr>
          <p:nvPr>
            <p:ph type="title"/>
          </p:nvPr>
        </p:nvSpPr>
        <p:spPr/>
        <p:txBody>
          <a:bodyPr/>
          <a:lstStyle/>
          <a:p>
            <a:r>
              <a:rPr lang="en-US" dirty="0"/>
              <a:t>FTP- Commands</a:t>
            </a:r>
          </a:p>
        </p:txBody>
      </p:sp>
      <p:sp>
        <p:nvSpPr>
          <p:cNvPr id="4" name="Slide Number Placeholder 3">
            <a:extLst>
              <a:ext uri="{FF2B5EF4-FFF2-40B4-BE49-F238E27FC236}">
                <a16:creationId xmlns:a16="http://schemas.microsoft.com/office/drawing/2014/main" xmlns="" id="{F47B20DC-9F2A-F76C-A893-F3D9C3874E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30</a:t>
            </a:fld>
            <a:endParaRPr lang="en"/>
          </a:p>
        </p:txBody>
      </p:sp>
      <p:graphicFrame>
        <p:nvGraphicFramePr>
          <p:cNvPr id="5" name="Table 5">
            <a:extLst>
              <a:ext uri="{FF2B5EF4-FFF2-40B4-BE49-F238E27FC236}">
                <a16:creationId xmlns:a16="http://schemas.microsoft.com/office/drawing/2014/main" xmlns="" id="{8913D6F8-615E-98E1-28E7-5F74A6EAC93B}"/>
              </a:ext>
            </a:extLst>
          </p:cNvPr>
          <p:cNvGraphicFramePr>
            <a:graphicFrameLocks noGrp="1"/>
          </p:cNvGraphicFramePr>
          <p:nvPr>
            <p:extLst>
              <p:ext uri="{D42A27DB-BD31-4B8C-83A1-F6EECF244321}">
                <p14:modId xmlns:p14="http://schemas.microsoft.com/office/powerpoint/2010/main" val="411263203"/>
              </p:ext>
            </p:extLst>
          </p:nvPr>
        </p:nvGraphicFramePr>
        <p:xfrm>
          <a:off x="422786" y="1278195"/>
          <a:ext cx="8520600" cy="3733307"/>
        </p:xfrm>
        <a:graphic>
          <a:graphicData uri="http://schemas.openxmlformats.org/drawingml/2006/table">
            <a:tbl>
              <a:tblPr firstRow="1" bandRow="1">
                <a:tableStyleId>{5C22544A-7EE6-4342-B048-85BDC9FD1C3A}</a:tableStyleId>
              </a:tblPr>
              <a:tblGrid>
                <a:gridCol w="2840200">
                  <a:extLst>
                    <a:ext uri="{9D8B030D-6E8A-4147-A177-3AD203B41FA5}">
                      <a16:colId xmlns:a16="http://schemas.microsoft.com/office/drawing/2014/main" xmlns="" val="1858719820"/>
                    </a:ext>
                  </a:extLst>
                </a:gridCol>
                <a:gridCol w="2840200">
                  <a:extLst>
                    <a:ext uri="{9D8B030D-6E8A-4147-A177-3AD203B41FA5}">
                      <a16:colId xmlns:a16="http://schemas.microsoft.com/office/drawing/2014/main" xmlns="" val="1435755171"/>
                    </a:ext>
                  </a:extLst>
                </a:gridCol>
                <a:gridCol w="2840200">
                  <a:extLst>
                    <a:ext uri="{9D8B030D-6E8A-4147-A177-3AD203B41FA5}">
                      <a16:colId xmlns:a16="http://schemas.microsoft.com/office/drawing/2014/main" xmlns="" val="2038276315"/>
                    </a:ext>
                  </a:extLst>
                </a:gridCol>
              </a:tblGrid>
              <a:tr h="318630">
                <a:tc>
                  <a:txBody>
                    <a:bodyPr/>
                    <a:lstStyle/>
                    <a:p>
                      <a:r>
                        <a:rPr lang="en-US" sz="1600" dirty="0">
                          <a:solidFill>
                            <a:schemeClr val="bg2"/>
                          </a:solidFill>
                        </a:rPr>
                        <a:t>Type of Command</a:t>
                      </a:r>
                    </a:p>
                  </a:txBody>
                  <a:tcPr/>
                </a:tc>
                <a:tc>
                  <a:txBody>
                    <a:bodyPr/>
                    <a:lstStyle/>
                    <a:p>
                      <a:r>
                        <a:rPr lang="en-US" sz="1600" dirty="0">
                          <a:solidFill>
                            <a:schemeClr val="bg2"/>
                          </a:solidFill>
                        </a:rPr>
                        <a:t>Description</a:t>
                      </a:r>
                    </a:p>
                  </a:txBody>
                  <a:tcPr/>
                </a:tc>
                <a:tc>
                  <a:txBody>
                    <a:bodyPr/>
                    <a:lstStyle/>
                    <a:p>
                      <a:r>
                        <a:rPr lang="en-US" sz="1600" dirty="0">
                          <a:solidFill>
                            <a:schemeClr val="bg2"/>
                          </a:solidFill>
                        </a:rPr>
                        <a:t>Example</a:t>
                      </a:r>
                    </a:p>
                  </a:txBody>
                  <a:tcPr/>
                </a:tc>
                <a:extLst>
                  <a:ext uri="{0D108BD9-81ED-4DB2-BD59-A6C34878D82A}">
                    <a16:rowId xmlns:a16="http://schemas.microsoft.com/office/drawing/2014/main" xmlns="" val="400643458"/>
                  </a:ext>
                </a:extLst>
              </a:tr>
              <a:tr h="1355867">
                <a:tc>
                  <a:txBody>
                    <a:bodyPr/>
                    <a:lstStyle/>
                    <a:p>
                      <a:r>
                        <a:rPr lang="en-US" altLang="en-US" sz="1600" dirty="0">
                          <a:solidFill>
                            <a:schemeClr val="bg2"/>
                          </a:solidFill>
                          <a:latin typeface="Times New Roman" panose="02020603050405020304" pitchFamily="18" charset="0"/>
                          <a:cs typeface="Times New Roman" panose="02020603050405020304" pitchFamily="18" charset="0"/>
                        </a:rPr>
                        <a:t>File Transfer commands</a:t>
                      </a:r>
                      <a:endParaRPr lang="en-US" sz="1600" dirty="0">
                        <a:solidFill>
                          <a:schemeClr val="bg2"/>
                        </a:solidFill>
                      </a:endParaRPr>
                    </a:p>
                  </a:txBody>
                  <a:tcPr/>
                </a:tc>
                <a:tc>
                  <a:txBody>
                    <a:bodyPr/>
                    <a:lstStyle/>
                    <a:p>
                      <a:r>
                        <a:rPr lang="en-US" altLang="en-US" sz="1600" b="0" dirty="0">
                          <a:solidFill>
                            <a:schemeClr val="bg2"/>
                          </a:solidFill>
                          <a:latin typeface="Times New Roman" panose="02020603050405020304" pitchFamily="18" charset="0"/>
                          <a:cs typeface="Times New Roman" panose="02020603050405020304" pitchFamily="18" charset="0"/>
                        </a:rPr>
                        <a:t>commands let the user transfer files </a:t>
                      </a:r>
                      <a:endParaRPr lang="en-US" sz="1600" dirty="0">
                        <a:solidFill>
                          <a:schemeClr val="bg2"/>
                        </a:solidFill>
                      </a:endParaRPr>
                    </a:p>
                  </a:txBody>
                  <a:tcPr/>
                </a:tc>
                <a:tc>
                  <a:txBody>
                    <a:bodyPr/>
                    <a:lstStyle/>
                    <a:p>
                      <a:r>
                        <a:rPr lang="en-US" sz="1600" dirty="0">
                          <a:solidFill>
                            <a:schemeClr val="bg2"/>
                          </a:solidFill>
                        </a:rPr>
                        <a:t>RETR  – Retrieve files</a:t>
                      </a:r>
                    </a:p>
                    <a:p>
                      <a:r>
                        <a:rPr lang="en-US" sz="1600" dirty="0">
                          <a:solidFill>
                            <a:schemeClr val="bg2"/>
                          </a:solidFill>
                        </a:rPr>
                        <a:t>STOR – Store files</a:t>
                      </a:r>
                    </a:p>
                    <a:p>
                      <a:r>
                        <a:rPr lang="en-US" sz="1600" dirty="0">
                          <a:solidFill>
                            <a:schemeClr val="bg2"/>
                          </a:solidFill>
                        </a:rPr>
                        <a:t>APPE – if file exists append the data</a:t>
                      </a:r>
                    </a:p>
                    <a:p>
                      <a:r>
                        <a:rPr lang="en-US" sz="1600" dirty="0">
                          <a:solidFill>
                            <a:schemeClr val="bg2"/>
                          </a:solidFill>
                        </a:rPr>
                        <a:t>STAT – Return status of files</a:t>
                      </a:r>
                    </a:p>
                  </a:txBody>
                  <a:tcPr/>
                </a:tc>
                <a:extLst>
                  <a:ext uri="{0D108BD9-81ED-4DB2-BD59-A6C34878D82A}">
                    <a16:rowId xmlns:a16="http://schemas.microsoft.com/office/drawing/2014/main" xmlns="" val="1405166681"/>
                  </a:ext>
                </a:extLst>
              </a:tr>
              <a:tr h="1299897">
                <a:tc>
                  <a:txBody>
                    <a:bodyPr/>
                    <a:lstStyle/>
                    <a:p>
                      <a:r>
                        <a:rPr lang="en-US" altLang="en-US" sz="1600" dirty="0">
                          <a:solidFill>
                            <a:schemeClr val="bg2"/>
                          </a:solidFill>
                          <a:latin typeface="Arial Unicode MS"/>
                          <a:cs typeface="Times New Roman" panose="02020603050405020304" pitchFamily="18" charset="0"/>
                        </a:rPr>
                        <a:t>Miscellaneous commands</a:t>
                      </a:r>
                      <a:endParaRPr lang="en-US" sz="1600" dirty="0">
                        <a:solidFill>
                          <a:schemeClr val="bg2"/>
                        </a:solidFill>
                        <a:latin typeface="Arial Unicode MS"/>
                      </a:endParaRPr>
                    </a:p>
                  </a:txBody>
                  <a:tcPr/>
                </a:tc>
                <a:tc>
                  <a:txBody>
                    <a:bodyPr/>
                    <a:lstStyle/>
                    <a:p>
                      <a:r>
                        <a:rPr lang="en-US" altLang="en-US" sz="1600" b="0" dirty="0">
                          <a:solidFill>
                            <a:schemeClr val="bg2"/>
                          </a:solidFill>
                          <a:latin typeface="Arial Unicode MS"/>
                          <a:cs typeface="Times New Roman" panose="02020603050405020304" pitchFamily="18" charset="0"/>
                        </a:rPr>
                        <a:t>commands deliver information to the FTP user at the client side</a:t>
                      </a:r>
                      <a:endParaRPr lang="en-US" sz="1600" dirty="0">
                        <a:solidFill>
                          <a:schemeClr val="bg2"/>
                        </a:solidFill>
                        <a:latin typeface="Arial Unicode MS"/>
                      </a:endParaRPr>
                    </a:p>
                  </a:txBody>
                  <a:tcPr/>
                </a:tc>
                <a:tc>
                  <a:txBody>
                    <a:bodyPr/>
                    <a:lstStyle/>
                    <a:p>
                      <a:r>
                        <a:rPr lang="en-US" sz="1600" dirty="0">
                          <a:solidFill>
                            <a:schemeClr val="bg2"/>
                          </a:solidFill>
                          <a:latin typeface="Arial Unicode MS"/>
                        </a:rPr>
                        <a:t>HELP –</a:t>
                      </a:r>
                      <a:r>
                        <a:rPr lang="en-US" altLang="en-US" sz="1600" b="0" dirty="0">
                          <a:solidFill>
                            <a:schemeClr val="bg2"/>
                          </a:solidFill>
                          <a:latin typeface="Times New Roman" panose="02020603050405020304" pitchFamily="18" charset="0"/>
                          <a:cs typeface="Times New Roman" panose="02020603050405020304" pitchFamily="18" charset="0"/>
                        </a:rPr>
                        <a:t> Ask for information about the server</a:t>
                      </a:r>
                    </a:p>
                    <a:p>
                      <a:r>
                        <a:rPr lang="en-US" sz="1600" b="0" dirty="0">
                          <a:solidFill>
                            <a:schemeClr val="bg2"/>
                          </a:solidFill>
                          <a:latin typeface="Times New Roman" panose="02020603050405020304" pitchFamily="18" charset="0"/>
                          <a:cs typeface="Times New Roman" panose="02020603050405020304" pitchFamily="18" charset="0"/>
                        </a:rPr>
                        <a:t>NOOP – Check if the server is alive</a:t>
                      </a:r>
                    </a:p>
                    <a:p>
                      <a:r>
                        <a:rPr lang="en-US" sz="1600" b="0" dirty="0">
                          <a:solidFill>
                            <a:schemeClr val="bg2"/>
                          </a:solidFill>
                          <a:latin typeface="Times New Roman" panose="02020603050405020304" pitchFamily="18" charset="0"/>
                          <a:cs typeface="Times New Roman" panose="02020603050405020304" pitchFamily="18" charset="0"/>
                        </a:rPr>
                        <a:t>SITE – Specify the site-specific commands</a:t>
                      </a:r>
                    </a:p>
                    <a:p>
                      <a:r>
                        <a:rPr lang="en-US" sz="1600" b="0" dirty="0">
                          <a:solidFill>
                            <a:schemeClr val="bg2"/>
                          </a:solidFill>
                          <a:latin typeface="Times New Roman" panose="02020603050405020304" pitchFamily="18" charset="0"/>
                          <a:cs typeface="Times New Roman" panose="02020603050405020304" pitchFamily="18" charset="0"/>
                        </a:rPr>
                        <a:t>SYST – Ask about operating system used by the server</a:t>
                      </a:r>
                      <a:endParaRPr lang="en-US" sz="1600" dirty="0">
                        <a:solidFill>
                          <a:schemeClr val="bg2"/>
                        </a:solidFill>
                        <a:latin typeface="Arial Unicode MS"/>
                      </a:endParaRPr>
                    </a:p>
                  </a:txBody>
                  <a:tcPr/>
                </a:tc>
                <a:extLst>
                  <a:ext uri="{0D108BD9-81ED-4DB2-BD59-A6C34878D82A}">
                    <a16:rowId xmlns:a16="http://schemas.microsoft.com/office/drawing/2014/main" xmlns="" val="140675849"/>
                  </a:ext>
                </a:extLst>
              </a:tr>
            </a:tbl>
          </a:graphicData>
        </a:graphic>
      </p:graphicFrame>
      <p:pic>
        <p:nvPicPr>
          <p:cNvPr id="3" name="Google Shape;94;p16">
            <a:extLst>
              <a:ext uri="{FF2B5EF4-FFF2-40B4-BE49-F238E27FC236}">
                <a16:creationId xmlns:a16="http://schemas.microsoft.com/office/drawing/2014/main" xmlns="" id="{4846FFC9-D1C3-56E4-F5D6-EB0B0745A425}"/>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46773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2354EBD-3B27-5701-2568-07AB134AC4B8}"/>
              </a:ext>
            </a:extLst>
          </p:cNvPr>
          <p:cNvSpPr>
            <a:spLocks noGrp="1"/>
          </p:cNvSpPr>
          <p:nvPr>
            <p:ph type="title"/>
          </p:nvPr>
        </p:nvSpPr>
        <p:spPr/>
        <p:txBody>
          <a:bodyPr/>
          <a:lstStyle/>
          <a:p>
            <a:r>
              <a:rPr lang="en-US" dirty="0"/>
              <a:t>FTP – Responses</a:t>
            </a:r>
          </a:p>
        </p:txBody>
      </p:sp>
      <p:sp>
        <p:nvSpPr>
          <p:cNvPr id="5" name="Text Placeholder 4">
            <a:extLst>
              <a:ext uri="{FF2B5EF4-FFF2-40B4-BE49-F238E27FC236}">
                <a16:creationId xmlns:a16="http://schemas.microsoft.com/office/drawing/2014/main" xmlns="" id="{E08493FA-35A8-F30F-E652-50AD24BC8C84}"/>
              </a:ext>
            </a:extLst>
          </p:cNvPr>
          <p:cNvSpPr>
            <a:spLocks noGrp="1"/>
          </p:cNvSpPr>
          <p:nvPr>
            <p:ph type="body" idx="1"/>
          </p:nvPr>
        </p:nvSpPr>
        <p:spPr>
          <a:xfrm>
            <a:off x="157316" y="920400"/>
            <a:ext cx="8863842" cy="3302700"/>
          </a:xfrm>
        </p:spPr>
        <p:txBody>
          <a:bodyPr/>
          <a:lstStyle/>
          <a:p>
            <a:pPr eaLnBrk="1" hangingPunct="1">
              <a:lnSpc>
                <a:spcPct val="100000"/>
              </a:lnSpc>
              <a:defRPr/>
            </a:pPr>
            <a:r>
              <a:rPr lang="en-US" sz="1600" dirty="0">
                <a:latin typeface="Times New Roman" panose="02020603050405020304" pitchFamily="18" charset="0"/>
                <a:cs typeface="Times New Roman" panose="02020603050405020304" pitchFamily="18" charset="0"/>
              </a:rPr>
              <a:t>A response has two parts: a three-digit number followed by text. </a:t>
            </a:r>
          </a:p>
          <a:p>
            <a:pPr eaLnBrk="1" hangingPunct="1">
              <a:lnSpc>
                <a:spcPct val="100000"/>
              </a:lnSpc>
              <a:defRPr/>
            </a:pPr>
            <a:r>
              <a:rPr lang="en-US" sz="1600" dirty="0">
                <a:latin typeface="Times New Roman" panose="02020603050405020304" pitchFamily="18" charset="0"/>
                <a:cs typeface="Times New Roman" panose="02020603050405020304" pitchFamily="18" charset="0"/>
              </a:rPr>
              <a:t>The numeric part defines the code; the text part defines needed parameters or extra explanations. </a:t>
            </a:r>
          </a:p>
          <a:p>
            <a:pPr eaLnBrk="1" hangingPunct="1">
              <a:lnSpc>
                <a:spcPct val="100000"/>
              </a:lnSpc>
              <a:defRPr/>
            </a:pPr>
            <a:r>
              <a:rPr lang="en-US" sz="1600" dirty="0">
                <a:latin typeface="Times New Roman" panose="02020603050405020304" pitchFamily="18" charset="0"/>
                <a:cs typeface="Times New Roman" panose="02020603050405020304" pitchFamily="18" charset="0"/>
              </a:rPr>
              <a:t>We represent the three digits as </a:t>
            </a:r>
            <a:r>
              <a:rPr lang="en-US" sz="1600" dirty="0" err="1">
                <a:latin typeface="Times New Roman" panose="02020603050405020304" pitchFamily="18" charset="0"/>
                <a:cs typeface="Times New Roman" panose="02020603050405020304" pitchFamily="18" charset="0"/>
              </a:rPr>
              <a:t>xyz</a:t>
            </a:r>
            <a:endParaRPr lang="en-US" sz="1600" dirty="0">
              <a:latin typeface="Times New Roman" panose="02020603050405020304" pitchFamily="18" charset="0"/>
              <a:cs typeface="Times New Roman" panose="02020603050405020304" pitchFamily="18" charset="0"/>
            </a:endParaRPr>
          </a:p>
          <a:p>
            <a:pPr eaLnBrk="1" hangingPunct="1">
              <a:lnSpc>
                <a:spcPct val="100000"/>
              </a:lnSpc>
              <a:defRPr/>
            </a:pPr>
            <a:r>
              <a:rPr lang="en-US" sz="1600" b="1" dirty="0">
                <a:latin typeface="Times New Roman" panose="02020603050405020304" pitchFamily="18" charset="0"/>
                <a:cs typeface="Times New Roman" panose="02020603050405020304" pitchFamily="18" charset="0"/>
              </a:rPr>
              <a:t>First Digit </a:t>
            </a:r>
            <a:r>
              <a:rPr lang="en-US" sz="1600" dirty="0">
                <a:latin typeface="Times New Roman" panose="02020603050405020304" pitchFamily="18" charset="0"/>
                <a:cs typeface="Times New Roman" panose="02020603050405020304" pitchFamily="18" charset="0"/>
              </a:rPr>
              <a:t>- The first digit defines the status of the command. One of five digits can be used in this position:</a:t>
            </a:r>
          </a:p>
          <a:p>
            <a:pPr marL="0" indent="0" eaLnBrk="1" hangingPunct="1">
              <a:buFont typeface="Wingdings" panose="05000000000000000000" pitchFamily="2" charset="2"/>
              <a:buNone/>
              <a:defRPr/>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1yz (positive preliminary reply). </a:t>
            </a:r>
            <a:r>
              <a:rPr lang="en-US" sz="1600" dirty="0">
                <a:latin typeface="Times New Roman" panose="02020603050405020304" pitchFamily="18" charset="0"/>
                <a:cs typeface="Times New Roman" panose="02020603050405020304" pitchFamily="18" charset="0"/>
              </a:rPr>
              <a:t>The action has started. The server will send another reply before accepting another command.</a:t>
            </a:r>
          </a:p>
          <a:p>
            <a:pPr marL="0" indent="0" eaLnBrk="1" hangingPunct="1">
              <a:buFont typeface="Wingdings" panose="05000000000000000000" pitchFamily="2" charset="2"/>
              <a:buNone/>
              <a:defRPr/>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2yz (positive completion reply). </a:t>
            </a:r>
            <a:r>
              <a:rPr lang="en-US" sz="1600" dirty="0">
                <a:latin typeface="Times New Roman" panose="02020603050405020304" pitchFamily="18" charset="0"/>
                <a:cs typeface="Times New Roman" panose="02020603050405020304" pitchFamily="18" charset="0"/>
              </a:rPr>
              <a:t>The action has been completed. The server will accept another command</a:t>
            </a:r>
          </a:p>
          <a:p>
            <a:pPr marL="0" indent="0" eaLnBrk="1" hangingPunct="1">
              <a:buFont typeface="Wingdings" panose="05000000000000000000" pitchFamily="2" charset="2"/>
              <a:buNone/>
              <a:defRPr/>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3yz (positive intermediate reply</a:t>
            </a:r>
            <a:r>
              <a:rPr lang="en-US" sz="1600" dirty="0">
                <a:latin typeface="Times New Roman" panose="02020603050405020304" pitchFamily="18" charset="0"/>
                <a:cs typeface="Times New Roman" panose="02020603050405020304" pitchFamily="18" charset="0"/>
              </a:rPr>
              <a:t>). The command has been accepted, but further information is needed.</a:t>
            </a:r>
          </a:p>
          <a:p>
            <a:pPr marL="0" indent="0" eaLnBrk="1" hangingPunct="1">
              <a:buFont typeface="Wingdings" panose="05000000000000000000" pitchFamily="2" charset="2"/>
              <a:buNone/>
              <a:defRPr/>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4yz (transient negative completion reply)</a:t>
            </a:r>
            <a:r>
              <a:rPr lang="en-US" sz="1600" dirty="0">
                <a:latin typeface="Times New Roman" panose="02020603050405020304" pitchFamily="18" charset="0"/>
                <a:cs typeface="Times New Roman" panose="02020603050405020304" pitchFamily="18" charset="0"/>
              </a:rPr>
              <a:t>. The action did not take place, but the error is temporary. The same command can be sent later.</a:t>
            </a:r>
          </a:p>
          <a:p>
            <a:pPr marL="0" indent="0" eaLnBrk="1" hangingPunct="1">
              <a:buFont typeface="Wingdings" panose="05000000000000000000" pitchFamily="2" charset="2"/>
              <a:buNone/>
              <a:defRPr/>
            </a:pP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5yz (permanent negative completion reply). </a:t>
            </a:r>
            <a:r>
              <a:rPr lang="en-US" sz="1600" dirty="0">
                <a:latin typeface="Times New Roman" panose="02020603050405020304" pitchFamily="18" charset="0"/>
                <a:cs typeface="Times New Roman" panose="02020603050405020304" pitchFamily="18" charset="0"/>
              </a:rPr>
              <a:t>The command was not accepted and should not be retried again</a:t>
            </a:r>
          </a:p>
          <a:p>
            <a:endParaRPr lang="en-US" dirty="0"/>
          </a:p>
        </p:txBody>
      </p:sp>
      <p:sp>
        <p:nvSpPr>
          <p:cNvPr id="3" name="Slide Number Placeholder 2">
            <a:extLst>
              <a:ext uri="{FF2B5EF4-FFF2-40B4-BE49-F238E27FC236}">
                <a16:creationId xmlns:a16="http://schemas.microsoft.com/office/drawing/2014/main" xmlns="" id="{7D99F42D-4C8F-D38C-442B-AC520E628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31</a:t>
            </a:fld>
            <a:endParaRPr lang="en"/>
          </a:p>
        </p:txBody>
      </p:sp>
      <p:pic>
        <p:nvPicPr>
          <p:cNvPr id="6" name="Google Shape;94;p16">
            <a:extLst>
              <a:ext uri="{FF2B5EF4-FFF2-40B4-BE49-F238E27FC236}">
                <a16:creationId xmlns:a16="http://schemas.microsoft.com/office/drawing/2014/main" xmlns="" id="{6FE9A2C2-1325-BED7-1E39-FC101B408A59}"/>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70368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2354EBD-3B27-5701-2568-07AB134AC4B8}"/>
              </a:ext>
            </a:extLst>
          </p:cNvPr>
          <p:cNvSpPr>
            <a:spLocks noGrp="1"/>
          </p:cNvSpPr>
          <p:nvPr>
            <p:ph type="title"/>
          </p:nvPr>
        </p:nvSpPr>
        <p:spPr/>
        <p:txBody>
          <a:bodyPr/>
          <a:lstStyle/>
          <a:p>
            <a:r>
              <a:rPr lang="en-US" dirty="0"/>
              <a:t>FTP – Responses</a:t>
            </a:r>
          </a:p>
        </p:txBody>
      </p:sp>
      <p:sp>
        <p:nvSpPr>
          <p:cNvPr id="5" name="Text Placeholder 4">
            <a:extLst>
              <a:ext uri="{FF2B5EF4-FFF2-40B4-BE49-F238E27FC236}">
                <a16:creationId xmlns:a16="http://schemas.microsoft.com/office/drawing/2014/main" xmlns="" id="{E08493FA-35A8-F30F-E652-50AD24BC8C84}"/>
              </a:ext>
            </a:extLst>
          </p:cNvPr>
          <p:cNvSpPr>
            <a:spLocks noGrp="1"/>
          </p:cNvSpPr>
          <p:nvPr>
            <p:ph type="body" idx="1"/>
          </p:nvPr>
        </p:nvSpPr>
        <p:spPr>
          <a:xfrm>
            <a:off x="140079" y="1256471"/>
            <a:ext cx="8863842" cy="3302700"/>
          </a:xfrm>
        </p:spPr>
        <p:txBody>
          <a:bodyPr/>
          <a:lstStyle/>
          <a:p>
            <a:pPr eaLnBrk="1" hangingPunct="1">
              <a:lnSpc>
                <a:spcPct val="150000"/>
              </a:lnSpc>
              <a:defRPr/>
            </a:pPr>
            <a:r>
              <a:rPr lang="en-US" sz="1600" b="1" dirty="0">
                <a:latin typeface="Times New Roman" panose="02020603050405020304" pitchFamily="18" charset="0"/>
                <a:cs typeface="Times New Roman" panose="02020603050405020304" pitchFamily="18" charset="0"/>
              </a:rPr>
              <a:t>Second Digit </a:t>
            </a:r>
            <a:r>
              <a:rPr lang="en-US" sz="1600" dirty="0">
                <a:latin typeface="Times New Roman" panose="02020603050405020304" pitchFamily="18" charset="0"/>
                <a:cs typeface="Times New Roman" panose="02020603050405020304" pitchFamily="18" charset="0"/>
              </a:rPr>
              <a:t>The second digit also defines the status of the command. One of six digits can be used in this position:</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x0z (syntax).</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x1z (information).</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x2z (connections).</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x3z (authentication and accounting).</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x4z (unspecified).</a:t>
            </a:r>
          </a:p>
          <a:p>
            <a:pPr marL="0" indent="0" eaLnBrk="1" hangingPunct="1">
              <a:lnSpc>
                <a:spcPct val="150000"/>
              </a:lnSpc>
              <a:buFont typeface="Wingdings" panose="05000000000000000000" pitchFamily="2" charset="2"/>
              <a:buNone/>
              <a:defRPr/>
            </a:pPr>
            <a:r>
              <a:rPr lang="en-US" sz="1600" b="1" dirty="0">
                <a:latin typeface="Times New Roman" panose="02020603050405020304" pitchFamily="18" charset="0"/>
                <a:cs typeface="Times New Roman" panose="02020603050405020304" pitchFamily="18" charset="0"/>
              </a:rPr>
              <a:t>	❑ x5z (file system).</a:t>
            </a:r>
          </a:p>
          <a:p>
            <a:pPr eaLnBrk="1" hangingPunct="1">
              <a:lnSpc>
                <a:spcPct val="150000"/>
              </a:lnSpc>
              <a:defRPr/>
            </a:pPr>
            <a:r>
              <a:rPr lang="en-US" sz="1600" b="1" dirty="0">
                <a:latin typeface="Times New Roman" panose="02020603050405020304" pitchFamily="18" charset="0"/>
                <a:cs typeface="Times New Roman" panose="02020603050405020304" pitchFamily="18" charset="0"/>
              </a:rPr>
              <a:t>Third Digit </a:t>
            </a:r>
            <a:r>
              <a:rPr lang="en-US" sz="1600" dirty="0">
                <a:latin typeface="Times New Roman" panose="02020603050405020304" pitchFamily="18" charset="0"/>
                <a:cs typeface="Times New Roman" panose="02020603050405020304" pitchFamily="18" charset="0"/>
              </a:rPr>
              <a:t>The third digit provides additional information. </a:t>
            </a:r>
          </a:p>
        </p:txBody>
      </p:sp>
      <p:sp>
        <p:nvSpPr>
          <p:cNvPr id="3" name="Slide Number Placeholder 2">
            <a:extLst>
              <a:ext uri="{FF2B5EF4-FFF2-40B4-BE49-F238E27FC236}">
                <a16:creationId xmlns:a16="http://schemas.microsoft.com/office/drawing/2014/main" xmlns="" id="{7D99F42D-4C8F-D38C-442B-AC520E628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32</a:t>
            </a:fld>
            <a:endParaRPr lang="en"/>
          </a:p>
        </p:txBody>
      </p:sp>
      <p:pic>
        <p:nvPicPr>
          <p:cNvPr id="2" name="Google Shape;94;p16">
            <a:extLst>
              <a:ext uri="{FF2B5EF4-FFF2-40B4-BE49-F238E27FC236}">
                <a16:creationId xmlns:a16="http://schemas.microsoft.com/office/drawing/2014/main" xmlns="" id="{D824D34A-518D-A5AC-6237-AE4078D0D9E3}"/>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75814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A06652-D6B8-96DB-60BC-328541A7D734}"/>
              </a:ext>
            </a:extLst>
          </p:cNvPr>
          <p:cNvSpPr>
            <a:spLocks noGrp="1"/>
          </p:cNvSpPr>
          <p:nvPr>
            <p:ph type="title"/>
          </p:nvPr>
        </p:nvSpPr>
        <p:spPr/>
        <p:txBody>
          <a:bodyPr/>
          <a:lstStyle/>
          <a:p>
            <a:r>
              <a:rPr lang="en-US" dirty="0"/>
              <a:t>FTP – File Transfer</a:t>
            </a:r>
          </a:p>
        </p:txBody>
      </p:sp>
      <p:sp>
        <p:nvSpPr>
          <p:cNvPr id="3" name="Text Placeholder 2">
            <a:extLst>
              <a:ext uri="{FF2B5EF4-FFF2-40B4-BE49-F238E27FC236}">
                <a16:creationId xmlns:a16="http://schemas.microsoft.com/office/drawing/2014/main" xmlns="" id="{2388DD33-EC25-71D9-CE43-1B1AA92052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763DDE87-0BCD-AA70-F8C4-37BB7962E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33</a:t>
            </a:fld>
            <a:endParaRPr lang="en"/>
          </a:p>
        </p:txBody>
      </p:sp>
      <p:pic>
        <p:nvPicPr>
          <p:cNvPr id="5" name="Picture 10">
            <a:extLst>
              <a:ext uri="{FF2B5EF4-FFF2-40B4-BE49-F238E27FC236}">
                <a16:creationId xmlns:a16="http://schemas.microsoft.com/office/drawing/2014/main" xmlns="" id="{7A6886F8-10E7-A6A4-3F3B-998F385E8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312" y="2057654"/>
            <a:ext cx="7065963"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CB260066-B6C3-90C9-E52F-E2BF9C060E2C}"/>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863476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3D1E7-2060-8BD7-F453-0AE96955934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C20DDEA1-ECAB-C1B6-B12F-070601C56294}"/>
              </a:ext>
            </a:extLst>
          </p:cNvPr>
          <p:cNvSpPr>
            <a:spLocks noGrp="1"/>
          </p:cNvSpPr>
          <p:nvPr>
            <p:ph type="body" idx="1"/>
          </p:nvPr>
        </p:nvSpPr>
        <p:spPr>
          <a:xfrm>
            <a:off x="311700" y="1266325"/>
            <a:ext cx="2519990" cy="3302700"/>
          </a:xfrm>
        </p:spPr>
        <p:txBody>
          <a:bodyPr/>
          <a:lstStyle/>
          <a:p>
            <a:pPr marL="114300" indent="0">
              <a:buNone/>
            </a:pPr>
            <a:r>
              <a:rPr lang="en-US" altLang="en-US" sz="1800" dirty="0">
                <a:latin typeface="Arial Unicode MS" pitchFamily="34" charset="-128"/>
              </a:rPr>
              <a:t>Example Using FTP for retrieving a list of items in a directory.</a:t>
            </a:r>
            <a:endParaRPr lang="en-US" dirty="0"/>
          </a:p>
        </p:txBody>
      </p:sp>
      <p:sp>
        <p:nvSpPr>
          <p:cNvPr id="4" name="Slide Number Placeholder 3">
            <a:extLst>
              <a:ext uri="{FF2B5EF4-FFF2-40B4-BE49-F238E27FC236}">
                <a16:creationId xmlns:a16="http://schemas.microsoft.com/office/drawing/2014/main" xmlns="" id="{14AE9424-3CD3-DB31-0340-FE7E6535A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34</a:t>
            </a:fld>
            <a:endParaRPr lang="en"/>
          </a:p>
        </p:txBody>
      </p:sp>
      <p:pic>
        <p:nvPicPr>
          <p:cNvPr id="5" name="Picture 4">
            <a:extLst>
              <a:ext uri="{FF2B5EF4-FFF2-40B4-BE49-F238E27FC236}">
                <a16:creationId xmlns:a16="http://schemas.microsoft.com/office/drawing/2014/main" xmlns="" id="{027FC269-1A0F-F5CB-83A0-3D1B7C74E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500" t="24814" r="19167" b="18889"/>
          <a:stretch>
            <a:fillRect/>
          </a:stretch>
        </p:blipFill>
        <p:spPr bwMode="auto">
          <a:xfrm>
            <a:off x="2684231" y="353961"/>
            <a:ext cx="6435523" cy="470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94;p16">
            <a:extLst>
              <a:ext uri="{FF2B5EF4-FFF2-40B4-BE49-F238E27FC236}">
                <a16:creationId xmlns:a16="http://schemas.microsoft.com/office/drawing/2014/main" xmlns="" id="{0E1F9046-AC0A-3DB4-5250-6A9255BE1C82}"/>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601787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610BC4-54E9-FCB2-C7DF-15F7E47EBD6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837C0344-A8EE-E5E7-14EF-5015C73A992C}"/>
              </a:ext>
            </a:extLst>
          </p:cNvPr>
          <p:cNvSpPr>
            <a:spLocks noGrp="1"/>
          </p:cNvSpPr>
          <p:nvPr>
            <p:ph type="body" idx="1"/>
          </p:nvPr>
        </p:nvSpPr>
        <p:spPr>
          <a:xfrm>
            <a:off x="75726" y="1266325"/>
            <a:ext cx="3139423" cy="3302700"/>
          </a:xfrm>
        </p:spPr>
        <p:txBody>
          <a:bodyPr/>
          <a:lstStyle/>
          <a:p>
            <a:pPr marL="114300" indent="0">
              <a:buNone/>
            </a:pPr>
            <a:r>
              <a:rPr lang="en-US" altLang="en-US" sz="1800" dirty="0">
                <a:latin typeface="Arial Unicode MS" pitchFamily="34" charset="-128"/>
              </a:rPr>
              <a:t>Example –</a:t>
            </a:r>
          </a:p>
          <a:p>
            <a:pPr marL="114300" indent="0">
              <a:buNone/>
            </a:pPr>
            <a:r>
              <a:rPr lang="en-US" altLang="en-US" sz="1600" dirty="0">
                <a:latin typeface="Arial Unicode MS" pitchFamily="34" charset="-128"/>
              </a:rPr>
              <a:t>The colored lines show the responses from the server control connection; </a:t>
            </a:r>
          </a:p>
          <a:p>
            <a:pPr marL="114300" indent="0">
              <a:buNone/>
            </a:pPr>
            <a:r>
              <a:rPr lang="en-US" altLang="en-US" sz="1600" dirty="0">
                <a:latin typeface="Arial Unicode MS" pitchFamily="34" charset="-128"/>
              </a:rPr>
              <a:t>The black lines show the commands sent by the client. </a:t>
            </a:r>
          </a:p>
          <a:p>
            <a:pPr marL="114300" indent="0">
              <a:buNone/>
            </a:pPr>
            <a:r>
              <a:rPr lang="en-US" altLang="en-US" sz="1600" dirty="0">
                <a:latin typeface="Arial Unicode MS" pitchFamily="34" charset="-128"/>
              </a:rPr>
              <a:t>The lines in white with black background show data transfer</a:t>
            </a:r>
            <a:r>
              <a:rPr lang="en-US" altLang="en-US" sz="1800" dirty="0">
                <a:latin typeface="Arial Unicode MS" pitchFamily="34" charset="-128"/>
              </a:rPr>
              <a:t>.</a:t>
            </a:r>
            <a:endParaRPr lang="en-US" dirty="0"/>
          </a:p>
        </p:txBody>
      </p:sp>
      <p:sp>
        <p:nvSpPr>
          <p:cNvPr id="4" name="Slide Number Placeholder 3">
            <a:extLst>
              <a:ext uri="{FF2B5EF4-FFF2-40B4-BE49-F238E27FC236}">
                <a16:creationId xmlns:a16="http://schemas.microsoft.com/office/drawing/2014/main" xmlns="" id="{FD653373-2736-8B3B-078B-0A30A87BE8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35</a:t>
            </a:fld>
            <a:endParaRPr lang="en"/>
          </a:p>
        </p:txBody>
      </p:sp>
      <p:pic>
        <p:nvPicPr>
          <p:cNvPr id="5" name="Picture 6">
            <a:extLst>
              <a:ext uri="{FF2B5EF4-FFF2-40B4-BE49-F238E27FC236}">
                <a16:creationId xmlns:a16="http://schemas.microsoft.com/office/drawing/2014/main" xmlns="" id="{0677E4E5-2C7B-B508-AC67-87347447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171" y="1186246"/>
            <a:ext cx="6023103" cy="338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C04F1C73-D8F8-043C-298A-BD3E8D8CBAFF}"/>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958059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9F05CC-6F6A-BF30-E7C1-F904B46CED3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9C597F29-C357-4E9D-826B-2668D1963DFF}"/>
              </a:ext>
            </a:extLst>
          </p:cNvPr>
          <p:cNvSpPr>
            <a:spLocks noGrp="1"/>
          </p:cNvSpPr>
          <p:nvPr>
            <p:ph type="body" idx="1"/>
          </p:nvPr>
        </p:nvSpPr>
        <p:spPr>
          <a:xfrm>
            <a:off x="0" y="1256471"/>
            <a:ext cx="2441332" cy="3302700"/>
          </a:xfrm>
        </p:spPr>
        <p:txBody>
          <a:bodyPr/>
          <a:lstStyle/>
          <a:p>
            <a:pPr marL="114300" indent="0">
              <a:buNone/>
            </a:pPr>
            <a:r>
              <a:rPr lang="en-US" altLang="en-US" dirty="0">
                <a:latin typeface="Arial Unicode MS" pitchFamily="34" charset="-128"/>
              </a:rPr>
              <a:t>E</a:t>
            </a:r>
            <a:r>
              <a:rPr lang="en-US" altLang="en-US" sz="1800" dirty="0">
                <a:latin typeface="Arial Unicode MS" pitchFamily="34" charset="-128"/>
              </a:rPr>
              <a:t>xample of how an image (binary) file is stored.</a:t>
            </a:r>
            <a:endParaRPr lang="en-US" dirty="0"/>
          </a:p>
        </p:txBody>
      </p:sp>
      <p:sp>
        <p:nvSpPr>
          <p:cNvPr id="4" name="Slide Number Placeholder 3">
            <a:extLst>
              <a:ext uri="{FF2B5EF4-FFF2-40B4-BE49-F238E27FC236}">
                <a16:creationId xmlns:a16="http://schemas.microsoft.com/office/drawing/2014/main" xmlns="" id="{AD098E1C-12DE-A6B0-6DAE-D6DD108426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36</a:t>
            </a:fld>
            <a:endParaRPr lang="en"/>
          </a:p>
        </p:txBody>
      </p:sp>
      <p:pic>
        <p:nvPicPr>
          <p:cNvPr id="5" name="Picture 4">
            <a:extLst>
              <a:ext uri="{FF2B5EF4-FFF2-40B4-BE49-F238E27FC236}">
                <a16:creationId xmlns:a16="http://schemas.microsoft.com/office/drawing/2014/main" xmlns="" id="{27FFFE17-3C69-4AF2-3F2D-FFFABEB7E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33" t="24814" r="20000" b="20370"/>
          <a:stretch>
            <a:fillRect/>
          </a:stretch>
        </p:blipFill>
        <p:spPr bwMode="auto">
          <a:xfrm>
            <a:off x="2378841" y="216020"/>
            <a:ext cx="6367967" cy="471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94;p16">
            <a:extLst>
              <a:ext uri="{FF2B5EF4-FFF2-40B4-BE49-F238E27FC236}">
                <a16:creationId xmlns:a16="http://schemas.microsoft.com/office/drawing/2014/main" xmlns="" id="{FDA15C81-7256-FAB8-987C-58DE939C030D}"/>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154076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2A1D8C-DBF8-4D3E-55E1-0E8402EFC31D}"/>
              </a:ext>
            </a:extLst>
          </p:cNvPr>
          <p:cNvSpPr>
            <a:spLocks noGrp="1"/>
          </p:cNvSpPr>
          <p:nvPr>
            <p:ph type="title"/>
          </p:nvPr>
        </p:nvSpPr>
        <p:spPr>
          <a:xfrm>
            <a:off x="311700" y="220775"/>
            <a:ext cx="8709458" cy="707400"/>
          </a:xfrm>
        </p:spPr>
        <p:txBody>
          <a:bodyPr/>
          <a:lstStyle/>
          <a:p>
            <a:r>
              <a:rPr lang="en-US" altLang="en-US" sz="3600" dirty="0">
                <a:latin typeface="Arial Unicode MS" pitchFamily="34" charset="-128"/>
              </a:rPr>
              <a:t>Anonymous FTP</a:t>
            </a:r>
            <a:r>
              <a:rPr lang="en-US" altLang="en-US" sz="1800" b="0" dirty="0">
                <a:latin typeface="Arial Unicode MS" pitchFamily="34" charset="-128"/>
              </a:rPr>
              <a:t>  Example - assume that some public data are available at internic.net.</a:t>
            </a:r>
            <a:endParaRPr lang="en-US" sz="1800" b="0" dirty="0"/>
          </a:p>
        </p:txBody>
      </p:sp>
      <p:sp>
        <p:nvSpPr>
          <p:cNvPr id="3" name="Text Placeholder 2">
            <a:extLst>
              <a:ext uri="{FF2B5EF4-FFF2-40B4-BE49-F238E27FC236}">
                <a16:creationId xmlns:a16="http://schemas.microsoft.com/office/drawing/2014/main" xmlns="" id="{B1346A8F-AE24-F176-2D61-E057803E9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45BA0D45-3E02-45B4-A630-77A2968FB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37</a:t>
            </a:fld>
            <a:endParaRPr lang="en"/>
          </a:p>
        </p:txBody>
      </p:sp>
      <p:pic>
        <p:nvPicPr>
          <p:cNvPr id="5" name="Picture 7">
            <a:extLst>
              <a:ext uri="{FF2B5EF4-FFF2-40B4-BE49-F238E27FC236}">
                <a16:creationId xmlns:a16="http://schemas.microsoft.com/office/drawing/2014/main" xmlns="" id="{3E0E0726-B450-94CF-280C-8D4CC465A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23" y="1141413"/>
            <a:ext cx="6932868" cy="356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DF2C4B75-6504-4600-9A84-EFDE25557E78}"/>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8327681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F43C18-0D8C-6C94-DCF1-A2F8651870C3}"/>
              </a:ext>
            </a:extLst>
          </p:cNvPr>
          <p:cNvSpPr>
            <a:spLocks noGrp="1"/>
          </p:cNvSpPr>
          <p:nvPr>
            <p:ph type="title"/>
          </p:nvPr>
        </p:nvSpPr>
        <p:spPr/>
        <p:txBody>
          <a:bodyPr/>
          <a:lstStyle/>
          <a:p>
            <a:r>
              <a:rPr lang="en-US" dirty="0"/>
              <a:t>Security - FTP</a:t>
            </a:r>
          </a:p>
        </p:txBody>
      </p:sp>
      <p:sp>
        <p:nvSpPr>
          <p:cNvPr id="3" name="Text Placeholder 2">
            <a:extLst>
              <a:ext uri="{FF2B5EF4-FFF2-40B4-BE49-F238E27FC236}">
                <a16:creationId xmlns:a16="http://schemas.microsoft.com/office/drawing/2014/main" xmlns="" id="{FE673523-042F-5DF3-8D12-836016E77CCB}"/>
              </a:ext>
            </a:extLst>
          </p:cNvPr>
          <p:cNvSpPr>
            <a:spLocks noGrp="1"/>
          </p:cNvSpPr>
          <p:nvPr>
            <p:ph type="body" idx="1"/>
          </p:nvPr>
        </p:nvSpPr>
        <p:spPr/>
        <p:txBody>
          <a:bodyPr/>
          <a:lstStyle/>
          <a:p>
            <a:pPr eaLnBrk="1" hangingPunct="1">
              <a:lnSpc>
                <a:spcPct val="150000"/>
              </a:lnSpc>
              <a:defRPr/>
            </a:pPr>
            <a:r>
              <a:rPr lang="en-US" sz="1800" dirty="0">
                <a:latin typeface="Times New Roman" panose="02020603050405020304" pitchFamily="18" charset="0"/>
                <a:cs typeface="Times New Roman" panose="02020603050405020304" pitchFamily="18" charset="0"/>
              </a:rPr>
              <a:t>To be secure, one can add a Secure Socket Layer between the FTP application layer and the TCP layer - In this case FTP is called </a:t>
            </a:r>
            <a:r>
              <a:rPr lang="en-US" sz="1800" b="1" dirty="0">
                <a:latin typeface="Times New Roman" panose="02020603050405020304" pitchFamily="18" charset="0"/>
                <a:cs typeface="Times New Roman" panose="02020603050405020304" pitchFamily="18" charset="0"/>
              </a:rPr>
              <a:t>SSL-FTP</a:t>
            </a:r>
          </a:p>
          <a:p>
            <a:pPr eaLnBrk="1" hangingPunct="1">
              <a:lnSpc>
                <a:spcPct val="150000"/>
              </a:lnSpc>
              <a:defRPr/>
            </a:pPr>
            <a:r>
              <a:rPr lang="en-US" sz="1800" dirty="0">
                <a:latin typeface="Times New Roman" panose="02020603050405020304" pitchFamily="18" charset="0"/>
                <a:cs typeface="Times New Roman" panose="02020603050405020304" pitchFamily="18" charset="0"/>
              </a:rPr>
              <a:t>Another way to transfer files using a secure channel is to use another independent protocol called sftp (secure file transfer protocol). This is actually a program in Unix called sftp that is part of the SSH protocol</a:t>
            </a:r>
            <a:endParaRPr lang="en-US" dirty="0"/>
          </a:p>
        </p:txBody>
      </p:sp>
      <p:sp>
        <p:nvSpPr>
          <p:cNvPr id="4" name="Slide Number Placeholder 3">
            <a:extLst>
              <a:ext uri="{FF2B5EF4-FFF2-40B4-BE49-F238E27FC236}">
                <a16:creationId xmlns:a16="http://schemas.microsoft.com/office/drawing/2014/main" xmlns="" id="{72491F78-973C-0F7B-4505-700A8F1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38</a:t>
            </a:fld>
            <a:endParaRPr lang="en"/>
          </a:p>
        </p:txBody>
      </p:sp>
      <p:pic>
        <p:nvPicPr>
          <p:cNvPr id="5" name="Google Shape;94;p16">
            <a:extLst>
              <a:ext uri="{FF2B5EF4-FFF2-40B4-BE49-F238E27FC236}">
                <a16:creationId xmlns:a16="http://schemas.microsoft.com/office/drawing/2014/main" xmlns="" id="{A9BB310D-BE26-5D2C-E24C-7111AB39F9F6}"/>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57023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7594C-E536-E15B-A470-B2DC95C164CA}"/>
              </a:ext>
            </a:extLst>
          </p:cNvPr>
          <p:cNvSpPr>
            <a:spLocks noGrp="1"/>
          </p:cNvSpPr>
          <p:nvPr>
            <p:ph type="title"/>
          </p:nvPr>
        </p:nvSpPr>
        <p:spPr/>
        <p:txBody>
          <a:bodyPr/>
          <a:lstStyle/>
          <a:p>
            <a:r>
              <a:rPr lang="en-US" dirty="0"/>
              <a:t>TFTP</a:t>
            </a:r>
          </a:p>
        </p:txBody>
      </p:sp>
      <p:sp>
        <p:nvSpPr>
          <p:cNvPr id="3" name="Text Placeholder 2">
            <a:extLst>
              <a:ext uri="{FF2B5EF4-FFF2-40B4-BE49-F238E27FC236}">
                <a16:creationId xmlns:a16="http://schemas.microsoft.com/office/drawing/2014/main" xmlns="" id="{6978AD25-8BC7-8837-300C-2A686380A987}"/>
              </a:ext>
            </a:extLst>
          </p:cNvPr>
          <p:cNvSpPr>
            <a:spLocks noGrp="1"/>
          </p:cNvSpPr>
          <p:nvPr>
            <p:ph type="body" idx="1"/>
          </p:nvPr>
        </p:nvSpPr>
        <p:spPr/>
        <p:txBody>
          <a:bodyPr/>
          <a:lstStyle/>
          <a:p>
            <a:pPr>
              <a:lnSpc>
                <a:spcPct val="150000"/>
              </a:lnSpc>
            </a:pPr>
            <a:r>
              <a:rPr lang="en-US" altLang="en-US" sz="1800" dirty="0">
                <a:latin typeface="Arial Unicode MS" pitchFamily="34" charset="-128"/>
                <a:ea typeface="Arial Unicode MS"/>
              </a:rPr>
              <a:t>There are occasions when we need to simply copy a file without the need for all of the features of the FTP protocol. </a:t>
            </a:r>
          </a:p>
          <a:p>
            <a:pPr>
              <a:lnSpc>
                <a:spcPct val="150000"/>
              </a:lnSpc>
            </a:pPr>
            <a:r>
              <a:rPr lang="en-US" altLang="en-US" sz="1800" dirty="0">
                <a:latin typeface="Arial Unicode MS" pitchFamily="34" charset="-128"/>
                <a:ea typeface="Arial Unicode MS"/>
              </a:rPr>
              <a:t>For example, when a diskless workstation or a router is booted, we need to download the bootstrap and configuration files. </a:t>
            </a:r>
          </a:p>
          <a:p>
            <a:pPr>
              <a:lnSpc>
                <a:spcPct val="150000"/>
              </a:lnSpc>
            </a:pPr>
            <a:r>
              <a:rPr lang="en-US" altLang="en-US" sz="1800" dirty="0">
                <a:latin typeface="Times New Roman" panose="02020603050405020304" pitchFamily="18" charset="0"/>
                <a:ea typeface="Arial Unicode MS"/>
                <a:cs typeface="Times New Roman" panose="02020603050405020304" pitchFamily="18" charset="0"/>
              </a:rPr>
              <a:t>Trivial File Transfer Protocol (TFTP) is designed for these types of file transfer</a:t>
            </a:r>
          </a:p>
          <a:p>
            <a:pPr>
              <a:lnSpc>
                <a:spcPct val="150000"/>
              </a:lnSpc>
            </a:pPr>
            <a:r>
              <a:rPr lang="en-US" altLang="en-US" sz="1800" dirty="0">
                <a:solidFill>
                  <a:schemeClr val="bg2"/>
                </a:solidFill>
                <a:latin typeface="Arial" panose="020B0604020202020204" pitchFamily="34" charset="0"/>
                <a:ea typeface="Arial Unicode MS"/>
              </a:rPr>
              <a:t>TFTP uses the services of UDP on the well-known port 69.</a:t>
            </a:r>
          </a:p>
          <a:p>
            <a:endParaRPr lang="en-US" dirty="0"/>
          </a:p>
        </p:txBody>
      </p:sp>
      <p:sp>
        <p:nvSpPr>
          <p:cNvPr id="4" name="Slide Number Placeholder 3">
            <a:extLst>
              <a:ext uri="{FF2B5EF4-FFF2-40B4-BE49-F238E27FC236}">
                <a16:creationId xmlns:a16="http://schemas.microsoft.com/office/drawing/2014/main" xmlns="" id="{38319E55-5F41-DBC0-9230-D36E9ED847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39</a:t>
            </a:fld>
            <a:endParaRPr lang="en"/>
          </a:p>
        </p:txBody>
      </p:sp>
      <p:pic>
        <p:nvPicPr>
          <p:cNvPr id="5" name="Google Shape;94;p16">
            <a:extLst>
              <a:ext uri="{FF2B5EF4-FFF2-40B4-BE49-F238E27FC236}">
                <a16:creationId xmlns:a16="http://schemas.microsoft.com/office/drawing/2014/main" xmlns="" id="{6E0A6DC8-4326-1FD0-25DD-2EEED78E740D}"/>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525179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0FD85A-FEE9-42B6-9F10-DCD18A65DADC}"/>
              </a:ext>
            </a:extLst>
          </p:cNvPr>
          <p:cNvSpPr>
            <a:spLocks noGrp="1"/>
          </p:cNvSpPr>
          <p:nvPr>
            <p:ph type="title"/>
          </p:nvPr>
        </p:nvSpPr>
        <p:spPr>
          <a:xfrm>
            <a:off x="311700" y="86683"/>
            <a:ext cx="8520600" cy="616107"/>
          </a:xfrm>
        </p:spPr>
        <p:txBody>
          <a:bodyPr/>
          <a:lstStyle/>
          <a:p>
            <a:r>
              <a:rPr lang="en-IN" sz="3200" dirty="0">
                <a:latin typeface="Cambria" panose="02040503050406030204" pitchFamily="18" charset="0"/>
                <a:ea typeface="Cambria" panose="02040503050406030204" pitchFamily="18" charset="0"/>
              </a:rPr>
              <a:t>Purpose of DNS</a:t>
            </a:r>
          </a:p>
        </p:txBody>
      </p:sp>
      <p:sp>
        <p:nvSpPr>
          <p:cNvPr id="3" name="Text Placeholder 2">
            <a:extLst>
              <a:ext uri="{FF2B5EF4-FFF2-40B4-BE49-F238E27FC236}">
                <a16:creationId xmlns:a16="http://schemas.microsoft.com/office/drawing/2014/main" xmlns="" id="{E5118081-6ADE-4E9B-8006-350EC02DC2E1}"/>
              </a:ext>
            </a:extLst>
          </p:cNvPr>
          <p:cNvSpPr>
            <a:spLocks noGrp="1"/>
          </p:cNvSpPr>
          <p:nvPr>
            <p:ph type="body" idx="1"/>
          </p:nvPr>
        </p:nvSpPr>
        <p:spPr>
          <a:xfrm>
            <a:off x="3170365" y="754213"/>
            <a:ext cx="5661934" cy="3814812"/>
          </a:xfrm>
        </p:spPr>
        <p:txBody>
          <a:bodyPr/>
          <a:lstStyle/>
          <a:p>
            <a:pPr marL="139700" indent="0">
              <a:buClr>
                <a:srgbClr val="000000"/>
              </a:buClr>
              <a:buSzPts val="1400"/>
              <a:buNone/>
            </a:pPr>
            <a:r>
              <a:rPr lang="en-IN" sz="1400" b="1" dirty="0">
                <a:solidFill>
                  <a:srgbClr val="0070C0"/>
                </a:solidFill>
                <a:latin typeface="Cambria"/>
                <a:ea typeface="Cambria"/>
              </a:rPr>
              <a:t>Six steps to map host name to an IP address</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User passes the host name to the file transfer client (FTC).</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FTC passes the host name to DNS client.</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DNS client sends a message to the DNS Server.  The query  gives the file transfer server name using the known IP address of the DNS server.</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DNS server responses back with the IP address of the desired file transfer server.</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DNS client passes the IP address to file transfer server.</a:t>
            </a:r>
          </a:p>
          <a:p>
            <a:pPr marL="482600">
              <a:buClr>
                <a:srgbClr val="000000"/>
              </a:buClr>
              <a:buSzPts val="1400"/>
              <a:buFont typeface="+mj-lt"/>
              <a:buAutoNum type="arabicPeriod"/>
            </a:pPr>
            <a:r>
              <a:rPr lang="en-IN" sz="1400" dirty="0">
                <a:solidFill>
                  <a:schemeClr val="bg2">
                    <a:lumMod val="50000"/>
                  </a:schemeClr>
                </a:solidFill>
                <a:latin typeface="Cambria"/>
                <a:ea typeface="Cambria"/>
              </a:rPr>
              <a:t>FTC uses the IP address it received to access the file transfer server.</a:t>
            </a:r>
          </a:p>
          <a:p>
            <a:pPr marL="139700" indent="0">
              <a:buClr>
                <a:srgbClr val="000000"/>
              </a:buClr>
              <a:buSzPts val="1400"/>
              <a:buNone/>
            </a:pPr>
            <a:r>
              <a:rPr lang="en-IN" sz="1400" b="1" dirty="0">
                <a:solidFill>
                  <a:srgbClr val="0070C0"/>
                </a:solidFill>
                <a:latin typeface="Cambria"/>
                <a:ea typeface="Cambria"/>
              </a:rPr>
              <a:t>Two Connections must be made</a:t>
            </a:r>
          </a:p>
          <a:p>
            <a:pPr marL="425450" indent="-285750">
              <a:buClr>
                <a:srgbClr val="000000"/>
              </a:buClr>
              <a:buSzPts val="1400"/>
            </a:pPr>
            <a:r>
              <a:rPr lang="en-IN" sz="1400" dirty="0">
                <a:solidFill>
                  <a:schemeClr val="bg2">
                    <a:lumMod val="50000"/>
                  </a:schemeClr>
                </a:solidFill>
                <a:latin typeface="Cambria"/>
                <a:ea typeface="Cambria"/>
              </a:rPr>
              <a:t>Mapping the name to an IP address</a:t>
            </a:r>
          </a:p>
          <a:p>
            <a:pPr marL="425450" indent="-285750">
              <a:buClr>
                <a:srgbClr val="000000"/>
              </a:buClr>
              <a:buSzPts val="1400"/>
            </a:pPr>
            <a:r>
              <a:rPr lang="en-IN" sz="1400" dirty="0">
                <a:solidFill>
                  <a:schemeClr val="bg2">
                    <a:lumMod val="50000"/>
                  </a:schemeClr>
                </a:solidFill>
                <a:latin typeface="Cambria"/>
                <a:ea typeface="Cambria"/>
              </a:rPr>
              <a:t>Transferring files</a:t>
            </a:r>
          </a:p>
          <a:p>
            <a:pPr indent="-317500">
              <a:buClr>
                <a:srgbClr val="000000"/>
              </a:buClr>
              <a:buSzPts val="1400"/>
              <a:buFont typeface="Cambria"/>
              <a:buChar char="●"/>
            </a:pPr>
            <a:endParaRPr lang="en-IN" sz="1400" dirty="0">
              <a:solidFill>
                <a:schemeClr val="bg2">
                  <a:lumMod val="50000"/>
                </a:schemeClr>
              </a:solidFill>
              <a:latin typeface="Cambria"/>
              <a:ea typeface="Cambria"/>
            </a:endParaRPr>
          </a:p>
          <a:p>
            <a:pPr indent="-317500">
              <a:buClr>
                <a:srgbClr val="000000"/>
              </a:buClr>
              <a:buSzPts val="1400"/>
              <a:buFont typeface="Cambria"/>
              <a:buChar char="●"/>
            </a:pPr>
            <a:endParaRPr lang="en-IN" sz="1400" dirty="0">
              <a:solidFill>
                <a:schemeClr val="bg2">
                  <a:lumMod val="50000"/>
                </a:schemeClr>
              </a:solidFill>
              <a:latin typeface="Cambria"/>
              <a:ea typeface="Cambria"/>
            </a:endParaRPr>
          </a:p>
        </p:txBody>
      </p:sp>
      <p:sp>
        <p:nvSpPr>
          <p:cNvPr id="4" name="Slide Number Placeholder 3">
            <a:extLst>
              <a:ext uri="{FF2B5EF4-FFF2-40B4-BE49-F238E27FC236}">
                <a16:creationId xmlns:a16="http://schemas.microsoft.com/office/drawing/2014/main" xmlns="" id="{2A62E1F5-AB0E-4C00-91FD-32E239DB6E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pic>
        <p:nvPicPr>
          <p:cNvPr id="1026" name="Picture 2" descr="Difference Between DNS and DHCP (with Comparison Chart) - Tech ...">
            <a:extLst>
              <a:ext uri="{FF2B5EF4-FFF2-40B4-BE49-F238E27FC236}">
                <a16:creationId xmlns:a16="http://schemas.microsoft.com/office/drawing/2014/main" xmlns="" id="{52ED50D0-573B-4CE6-B97A-847EFF810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42" y="832466"/>
            <a:ext cx="2763223" cy="215769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94;p16">
            <a:extLst>
              <a:ext uri="{FF2B5EF4-FFF2-40B4-BE49-F238E27FC236}">
                <a16:creationId xmlns:a16="http://schemas.microsoft.com/office/drawing/2014/main" xmlns="" id="{4FC8173B-78EB-4B66-8F57-575A9CEFF494}"/>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596095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ext Box 2">
            <a:extLst>
              <a:ext uri="{FF2B5EF4-FFF2-40B4-BE49-F238E27FC236}">
                <a16:creationId xmlns:a16="http://schemas.microsoft.com/office/drawing/2014/main" xmlns="" id="{DBCB64D0-0C1F-6C12-63C1-77F83C9AB7D6}"/>
              </a:ext>
            </a:extLst>
          </p:cNvPr>
          <p:cNvSpPr txBox="1">
            <a:spLocks noChangeArrowheads="1"/>
          </p:cNvSpPr>
          <p:nvPr/>
        </p:nvSpPr>
        <p:spPr bwMode="auto">
          <a:xfrm>
            <a:off x="912557" y="293144"/>
            <a:ext cx="4286250" cy="36933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800" i="1" dirty="0">
                <a:solidFill>
                  <a:schemeClr val="bg2"/>
                </a:solidFill>
                <a:latin typeface="Times New Roman" panose="02020603050405020304" pitchFamily="18" charset="0"/>
              </a:rPr>
              <a:t>Message categories</a:t>
            </a:r>
          </a:p>
        </p:txBody>
      </p:sp>
      <p:pic>
        <p:nvPicPr>
          <p:cNvPr id="67596" name="Picture 10">
            <a:extLst>
              <a:ext uri="{FF2B5EF4-FFF2-40B4-BE49-F238E27FC236}">
                <a16:creationId xmlns:a16="http://schemas.microsoft.com/office/drawing/2014/main" xmlns="" id="{8142191D-40B9-BE4D-3C35-9215550A2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579" y="556023"/>
            <a:ext cx="5279231" cy="76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97" name="Picture 11">
            <a:extLst>
              <a:ext uri="{FF2B5EF4-FFF2-40B4-BE49-F238E27FC236}">
                <a16:creationId xmlns:a16="http://schemas.microsoft.com/office/drawing/2014/main" xmlns="" id="{40665131-D116-EA41-7C3D-CF7560F70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216" y="1943101"/>
            <a:ext cx="5704284" cy="5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8" name="Text Box 2">
            <a:extLst>
              <a:ext uri="{FF2B5EF4-FFF2-40B4-BE49-F238E27FC236}">
                <a16:creationId xmlns:a16="http://schemas.microsoft.com/office/drawing/2014/main" xmlns="" id="{1D01AF0C-82D1-C494-A3F7-43A232557E4C}"/>
              </a:ext>
            </a:extLst>
          </p:cNvPr>
          <p:cNvSpPr txBox="1">
            <a:spLocks noChangeArrowheads="1"/>
          </p:cNvSpPr>
          <p:nvPr/>
        </p:nvSpPr>
        <p:spPr bwMode="auto">
          <a:xfrm>
            <a:off x="1725216" y="1687116"/>
            <a:ext cx="4286250" cy="253916"/>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050" dirty="0">
                <a:solidFill>
                  <a:schemeClr val="bg2"/>
                </a:solidFill>
                <a:latin typeface="Times New Roman" panose="02020603050405020304" pitchFamily="18" charset="0"/>
              </a:rPr>
              <a:t>  </a:t>
            </a:r>
            <a:r>
              <a:rPr lang="en-US" altLang="en-US" sz="1050" i="1" dirty="0">
                <a:solidFill>
                  <a:schemeClr val="bg2"/>
                </a:solidFill>
                <a:latin typeface="Times New Roman" panose="02020603050405020304" pitchFamily="18" charset="0"/>
              </a:rPr>
              <a:t>RRQ format</a:t>
            </a:r>
          </a:p>
        </p:txBody>
      </p:sp>
      <p:pic>
        <p:nvPicPr>
          <p:cNvPr id="67599" name="Picture 11">
            <a:extLst>
              <a:ext uri="{FF2B5EF4-FFF2-40B4-BE49-F238E27FC236}">
                <a16:creationId xmlns:a16="http://schemas.microsoft.com/office/drawing/2014/main" xmlns="" id="{6BF02EDA-5B78-36C8-DBE3-5932519F6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79" y="3181350"/>
            <a:ext cx="5704284" cy="53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00" name="Text Box 2">
            <a:extLst>
              <a:ext uri="{FF2B5EF4-FFF2-40B4-BE49-F238E27FC236}">
                <a16:creationId xmlns:a16="http://schemas.microsoft.com/office/drawing/2014/main" xmlns="" id="{ED4589EE-9EBA-DB3F-6D67-EE1211832DD0}"/>
              </a:ext>
            </a:extLst>
          </p:cNvPr>
          <p:cNvSpPr txBox="1">
            <a:spLocks noChangeArrowheads="1"/>
          </p:cNvSpPr>
          <p:nvPr/>
        </p:nvSpPr>
        <p:spPr bwMode="auto">
          <a:xfrm>
            <a:off x="1670447" y="2883694"/>
            <a:ext cx="4286250" cy="253916"/>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050" dirty="0">
                <a:solidFill>
                  <a:schemeClr val="bg2"/>
                </a:solidFill>
                <a:latin typeface="Times New Roman" panose="02020603050405020304" pitchFamily="18" charset="0"/>
              </a:rPr>
              <a:t> </a:t>
            </a:r>
            <a:r>
              <a:rPr lang="en-US" altLang="en-US" sz="1050" i="1" dirty="0">
                <a:solidFill>
                  <a:schemeClr val="bg2"/>
                </a:solidFill>
                <a:latin typeface="Times New Roman" panose="02020603050405020304" pitchFamily="18" charset="0"/>
              </a:rPr>
              <a:t>WRQ format</a:t>
            </a:r>
          </a:p>
        </p:txBody>
      </p:sp>
      <p:pic>
        <p:nvPicPr>
          <p:cNvPr id="67601" name="Picture 10">
            <a:extLst>
              <a:ext uri="{FF2B5EF4-FFF2-40B4-BE49-F238E27FC236}">
                <a16:creationId xmlns:a16="http://schemas.microsoft.com/office/drawing/2014/main" xmlns="" id="{1CEEDBBA-2CAC-3FB0-A271-A99678FC9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3544" y="4356498"/>
            <a:ext cx="5704285" cy="53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02" name="Text Box 2">
            <a:extLst>
              <a:ext uri="{FF2B5EF4-FFF2-40B4-BE49-F238E27FC236}">
                <a16:creationId xmlns:a16="http://schemas.microsoft.com/office/drawing/2014/main" xmlns="" id="{27171F64-57BA-3FF3-0BF1-FC5C3CF8B2A5}"/>
              </a:ext>
            </a:extLst>
          </p:cNvPr>
          <p:cNvSpPr txBox="1">
            <a:spLocks noChangeArrowheads="1"/>
          </p:cNvSpPr>
          <p:nvPr/>
        </p:nvSpPr>
        <p:spPr bwMode="auto">
          <a:xfrm>
            <a:off x="1676400" y="3971925"/>
            <a:ext cx="4286250" cy="253916"/>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050" dirty="0">
                <a:solidFill>
                  <a:schemeClr val="bg2"/>
                </a:solidFill>
                <a:latin typeface="Times New Roman" panose="02020603050405020304" pitchFamily="18" charset="0"/>
              </a:rPr>
              <a:t>    </a:t>
            </a:r>
            <a:r>
              <a:rPr lang="en-US" altLang="en-US" sz="1050" i="1" dirty="0">
                <a:solidFill>
                  <a:schemeClr val="bg2"/>
                </a:solidFill>
                <a:latin typeface="Times New Roman" panose="02020603050405020304" pitchFamily="18" charset="0"/>
              </a:rPr>
              <a:t>Data Format</a:t>
            </a:r>
          </a:p>
        </p:txBody>
      </p:sp>
      <p:sp>
        <p:nvSpPr>
          <p:cNvPr id="67603" name="TextBox 16">
            <a:extLst>
              <a:ext uri="{FF2B5EF4-FFF2-40B4-BE49-F238E27FC236}">
                <a16:creationId xmlns:a16="http://schemas.microsoft.com/office/drawing/2014/main" xmlns="" id="{9C44FFED-19AA-572C-EAB9-078C528AC844}"/>
              </a:ext>
            </a:extLst>
          </p:cNvPr>
          <p:cNvSpPr txBox="1">
            <a:spLocks noChangeArrowheads="1"/>
          </p:cNvSpPr>
          <p:nvPr/>
        </p:nvSpPr>
        <p:spPr bwMode="auto">
          <a:xfrm>
            <a:off x="698088" y="1448926"/>
            <a:ext cx="71552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b="0" dirty="0">
                <a:solidFill>
                  <a:schemeClr val="bg2"/>
                </a:solidFill>
                <a:latin typeface="Times New Roman" panose="02020603050405020304" pitchFamily="18" charset="0"/>
                <a:cs typeface="Times New Roman" panose="02020603050405020304" pitchFamily="18" charset="0"/>
              </a:rPr>
              <a:t>The </a:t>
            </a:r>
            <a:r>
              <a:rPr lang="en-US" altLang="en-US" sz="1200" dirty="0">
                <a:solidFill>
                  <a:schemeClr val="bg2"/>
                </a:solidFill>
                <a:latin typeface="Times New Roman" panose="02020603050405020304" pitchFamily="18" charset="0"/>
                <a:cs typeface="Times New Roman" panose="02020603050405020304" pitchFamily="18" charset="0"/>
              </a:rPr>
              <a:t>read request (RRQ) message </a:t>
            </a:r>
            <a:r>
              <a:rPr lang="en-US" altLang="en-US" sz="1200" b="0" dirty="0">
                <a:solidFill>
                  <a:schemeClr val="bg2"/>
                </a:solidFill>
                <a:latin typeface="Times New Roman" panose="02020603050405020304" pitchFamily="18" charset="0"/>
                <a:cs typeface="Times New Roman" panose="02020603050405020304" pitchFamily="18" charset="0"/>
              </a:rPr>
              <a:t>is used by the client to establish a connection for reading data from the server</a:t>
            </a:r>
          </a:p>
        </p:txBody>
      </p:sp>
      <p:sp>
        <p:nvSpPr>
          <p:cNvPr id="67604" name="TextBox 18">
            <a:extLst>
              <a:ext uri="{FF2B5EF4-FFF2-40B4-BE49-F238E27FC236}">
                <a16:creationId xmlns:a16="http://schemas.microsoft.com/office/drawing/2014/main" xmlns="" id="{05E2236E-93B2-8090-A432-91478C510E53}"/>
              </a:ext>
            </a:extLst>
          </p:cNvPr>
          <p:cNvSpPr txBox="1">
            <a:spLocks noChangeArrowheads="1"/>
          </p:cNvSpPr>
          <p:nvPr/>
        </p:nvSpPr>
        <p:spPr bwMode="auto">
          <a:xfrm>
            <a:off x="588014" y="2593182"/>
            <a:ext cx="73754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b="0" dirty="0">
                <a:solidFill>
                  <a:schemeClr val="bg2"/>
                </a:solidFill>
                <a:latin typeface="Times New Roman" panose="02020603050405020304" pitchFamily="18" charset="0"/>
                <a:cs typeface="Times New Roman" panose="02020603050405020304" pitchFamily="18" charset="0"/>
              </a:rPr>
              <a:t>The </a:t>
            </a:r>
            <a:r>
              <a:rPr lang="en-US" altLang="en-US" sz="1200" dirty="0">
                <a:solidFill>
                  <a:schemeClr val="bg2"/>
                </a:solidFill>
                <a:latin typeface="Times New Roman" panose="02020603050405020304" pitchFamily="18" charset="0"/>
                <a:cs typeface="Times New Roman" panose="02020603050405020304" pitchFamily="18" charset="0"/>
              </a:rPr>
              <a:t>write request (WRQ) message </a:t>
            </a:r>
            <a:r>
              <a:rPr lang="en-US" altLang="en-US" sz="1200" b="0" dirty="0">
                <a:solidFill>
                  <a:schemeClr val="bg2"/>
                </a:solidFill>
                <a:latin typeface="Times New Roman" panose="02020603050405020304" pitchFamily="18" charset="0"/>
                <a:cs typeface="Times New Roman" panose="02020603050405020304" pitchFamily="18" charset="0"/>
              </a:rPr>
              <a:t>is used by the client to establish a connection for writing data to the server</a:t>
            </a:r>
          </a:p>
        </p:txBody>
      </p:sp>
      <p:sp>
        <p:nvSpPr>
          <p:cNvPr id="67605" name="TextBox 20">
            <a:extLst>
              <a:ext uri="{FF2B5EF4-FFF2-40B4-BE49-F238E27FC236}">
                <a16:creationId xmlns:a16="http://schemas.microsoft.com/office/drawing/2014/main" xmlns="" id="{3EB6C2F4-FD80-6097-A9B7-AD71331062AD}"/>
              </a:ext>
            </a:extLst>
          </p:cNvPr>
          <p:cNvSpPr txBox="1">
            <a:spLocks noChangeArrowheads="1"/>
          </p:cNvSpPr>
          <p:nvPr/>
        </p:nvSpPr>
        <p:spPr bwMode="auto">
          <a:xfrm>
            <a:off x="1721644" y="3700463"/>
            <a:ext cx="5923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chemeClr val="bg2"/>
                </a:solidFill>
                <a:latin typeface="Times New Roman" panose="02020603050405020304" pitchFamily="18" charset="0"/>
                <a:cs typeface="Times New Roman" panose="02020603050405020304" pitchFamily="18" charset="0"/>
              </a:rPr>
              <a:t>DATA </a:t>
            </a:r>
            <a:r>
              <a:rPr lang="en-US" altLang="en-US" sz="1200" b="0">
                <a:solidFill>
                  <a:schemeClr val="bg2"/>
                </a:solidFill>
                <a:latin typeface="Times New Roman" panose="02020603050405020304" pitchFamily="18" charset="0"/>
                <a:cs typeface="Times New Roman" panose="02020603050405020304" pitchFamily="18" charset="0"/>
              </a:rPr>
              <a:t>The data (DATA) message is used by the client or the server to send blocks of data.</a:t>
            </a:r>
          </a:p>
        </p:txBody>
      </p:sp>
      <p:pic>
        <p:nvPicPr>
          <p:cNvPr id="2" name="Google Shape;94;p16">
            <a:extLst>
              <a:ext uri="{FF2B5EF4-FFF2-40B4-BE49-F238E27FC236}">
                <a16:creationId xmlns:a16="http://schemas.microsoft.com/office/drawing/2014/main" xmlns="" id="{1D0373D6-6F3D-0344-20A5-60EC69BE3580}"/>
              </a:ext>
            </a:extLst>
          </p:cNvPr>
          <p:cNvPicPr preferRelativeResize="0"/>
          <p:nvPr/>
        </p:nvPicPr>
        <p:blipFill>
          <a:blip r:embed="rId7">
            <a:alphaModFix/>
          </a:blip>
          <a:stretch>
            <a:fillRect/>
          </a:stretch>
        </p:blipFill>
        <p:spPr>
          <a:xfrm>
            <a:off x="8089175" y="101825"/>
            <a:ext cx="934101" cy="51895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2170B7-061A-9D4E-C2FB-E96F3DD4940F}"/>
              </a:ext>
            </a:extLst>
          </p:cNvPr>
          <p:cNvSpPr>
            <a:spLocks noGrp="1"/>
          </p:cNvSpPr>
          <p:nvPr>
            <p:ph type="title"/>
          </p:nvPr>
        </p:nvSpPr>
        <p:spPr/>
        <p:txBody>
          <a:bodyPr/>
          <a:lstStyle/>
          <a:p>
            <a:r>
              <a:rPr lang="en-US" dirty="0"/>
              <a:t>TFTP – Connection Establishment</a:t>
            </a:r>
          </a:p>
        </p:txBody>
      </p:sp>
      <p:sp>
        <p:nvSpPr>
          <p:cNvPr id="4" name="Text Placeholder 3">
            <a:extLst>
              <a:ext uri="{FF2B5EF4-FFF2-40B4-BE49-F238E27FC236}">
                <a16:creationId xmlns:a16="http://schemas.microsoft.com/office/drawing/2014/main" xmlns="" id="{BB5A06E5-94E2-8CA9-3FB0-8C322CAD5E6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xmlns="" id="{B5EF5126-9192-77C1-7FB7-868B0C135C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41</a:t>
            </a:fld>
            <a:endParaRPr lang="en"/>
          </a:p>
        </p:txBody>
      </p:sp>
      <p:pic>
        <p:nvPicPr>
          <p:cNvPr id="5" name="Picture 11">
            <a:extLst>
              <a:ext uri="{FF2B5EF4-FFF2-40B4-BE49-F238E27FC236}">
                <a16:creationId xmlns:a16="http://schemas.microsoft.com/office/drawing/2014/main" xmlns="" id="{F0A2A8C2-C7CA-A9A1-EB5D-C1F1F8D97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04" y="1604297"/>
            <a:ext cx="3519487" cy="287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a:extLst>
              <a:ext uri="{FF2B5EF4-FFF2-40B4-BE49-F238E27FC236}">
                <a16:creationId xmlns:a16="http://schemas.microsoft.com/office/drawing/2014/main" xmlns="" id="{8C968828-D0B7-4A9E-6887-4DEA227D1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629" y="1578897"/>
            <a:ext cx="3500437"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94;p16">
            <a:extLst>
              <a:ext uri="{FF2B5EF4-FFF2-40B4-BE49-F238E27FC236}">
                <a16:creationId xmlns:a16="http://schemas.microsoft.com/office/drawing/2014/main" xmlns="" id="{D2EF4457-64BF-EBCD-AC62-14C7001B954D}"/>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9133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0D65CF-1B4E-84B5-218D-0C4231958E9F}"/>
              </a:ext>
            </a:extLst>
          </p:cNvPr>
          <p:cNvSpPr>
            <a:spLocks noGrp="1"/>
          </p:cNvSpPr>
          <p:nvPr>
            <p:ph type="title"/>
          </p:nvPr>
        </p:nvSpPr>
        <p:spPr>
          <a:xfrm>
            <a:off x="311700" y="220775"/>
            <a:ext cx="8520600" cy="707400"/>
          </a:xfrm>
        </p:spPr>
        <p:txBody>
          <a:bodyPr/>
          <a:lstStyle/>
          <a:p>
            <a:r>
              <a:rPr lang="en-US" altLang="en-US" i="1" dirty="0">
                <a:latin typeface="Times New Roman" panose="02020603050405020304" pitchFamily="18" charset="0"/>
              </a:rPr>
              <a:t>UDP port numbers used by TFTP</a:t>
            </a:r>
            <a:endParaRPr lang="en-US" dirty="0"/>
          </a:p>
        </p:txBody>
      </p:sp>
      <p:sp>
        <p:nvSpPr>
          <p:cNvPr id="3" name="Text Placeholder 2">
            <a:extLst>
              <a:ext uri="{FF2B5EF4-FFF2-40B4-BE49-F238E27FC236}">
                <a16:creationId xmlns:a16="http://schemas.microsoft.com/office/drawing/2014/main" xmlns="" id="{ECBACE61-5DE4-3ED8-CD31-BB1C4DD22E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289C82BB-C6AD-40D4-7B46-CFD2DBFDB0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42</a:t>
            </a:fld>
            <a:endParaRPr lang="en"/>
          </a:p>
        </p:txBody>
      </p:sp>
      <p:pic>
        <p:nvPicPr>
          <p:cNvPr id="5" name="Picture 11">
            <a:extLst>
              <a:ext uri="{FF2B5EF4-FFF2-40B4-BE49-F238E27FC236}">
                <a16:creationId xmlns:a16="http://schemas.microsoft.com/office/drawing/2014/main" xmlns="" id="{0E9A83ED-F4A0-2292-099B-3D62C2A88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683" y="862776"/>
            <a:ext cx="7266039" cy="157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a:extLst>
              <a:ext uri="{FF2B5EF4-FFF2-40B4-BE49-F238E27FC236}">
                <a16:creationId xmlns:a16="http://schemas.microsoft.com/office/drawing/2014/main" xmlns="" id="{7E11FF73-2D2D-2ADA-82E3-3066BC66A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683" y="2381869"/>
            <a:ext cx="7266039" cy="157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a:extLst>
              <a:ext uri="{FF2B5EF4-FFF2-40B4-BE49-F238E27FC236}">
                <a16:creationId xmlns:a16="http://schemas.microsoft.com/office/drawing/2014/main" xmlns="" id="{FEE1BEAF-E260-D968-535A-FCAAED723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683" y="3895119"/>
            <a:ext cx="7266039" cy="125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Google Shape;94;p16">
            <a:extLst>
              <a:ext uri="{FF2B5EF4-FFF2-40B4-BE49-F238E27FC236}">
                <a16:creationId xmlns:a16="http://schemas.microsoft.com/office/drawing/2014/main" xmlns="" id="{70984230-2E29-0619-2F32-371D840E4D41}"/>
              </a:ext>
            </a:extLst>
          </p:cNvPr>
          <p:cNvPicPr preferRelativeResize="0"/>
          <p:nvPr/>
        </p:nvPicPr>
        <p:blipFill>
          <a:blip r:embed="rId5">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12103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0A49C-055B-C06B-6C2D-C1F24DDB145B}"/>
              </a:ext>
            </a:extLst>
          </p:cNvPr>
          <p:cNvSpPr>
            <a:spLocks noGrp="1"/>
          </p:cNvSpPr>
          <p:nvPr>
            <p:ph type="title"/>
          </p:nvPr>
        </p:nvSpPr>
        <p:spPr/>
        <p:txBody>
          <a:bodyPr/>
          <a:lstStyle/>
          <a:p>
            <a:r>
              <a:rPr lang="en-US" dirty="0"/>
              <a:t>TFTP - Example</a:t>
            </a:r>
          </a:p>
        </p:txBody>
      </p:sp>
      <p:sp>
        <p:nvSpPr>
          <p:cNvPr id="3" name="Text Placeholder 2">
            <a:extLst>
              <a:ext uri="{FF2B5EF4-FFF2-40B4-BE49-F238E27FC236}">
                <a16:creationId xmlns:a16="http://schemas.microsoft.com/office/drawing/2014/main" xmlns="" id="{B71033E9-37C1-A787-E1DF-36ED805FDD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11D54C2B-4A29-9EEC-D63C-37EF8813D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43</a:t>
            </a:fld>
            <a:endParaRPr lang="en"/>
          </a:p>
        </p:txBody>
      </p:sp>
      <p:pic>
        <p:nvPicPr>
          <p:cNvPr id="5" name="Picture 10">
            <a:extLst>
              <a:ext uri="{FF2B5EF4-FFF2-40B4-BE49-F238E27FC236}">
                <a16:creationId xmlns:a16="http://schemas.microsoft.com/office/drawing/2014/main" xmlns="" id="{60AB3C80-A68E-1B96-46C5-02CF6E518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601" y="0"/>
            <a:ext cx="4978747" cy="505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94;p16">
            <a:extLst>
              <a:ext uri="{FF2B5EF4-FFF2-40B4-BE49-F238E27FC236}">
                <a16:creationId xmlns:a16="http://schemas.microsoft.com/office/drawing/2014/main" xmlns="" id="{066063BB-92D9-55BE-97AE-DE76009F30CC}"/>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8192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1DF435-6C1E-3FC6-E723-2F0F9E2F7234}"/>
              </a:ext>
            </a:extLst>
          </p:cNvPr>
          <p:cNvSpPr>
            <a:spLocks noGrp="1"/>
          </p:cNvSpPr>
          <p:nvPr>
            <p:ph type="title"/>
          </p:nvPr>
        </p:nvSpPr>
        <p:spPr/>
        <p:txBody>
          <a:bodyPr/>
          <a:lstStyle/>
          <a:p>
            <a:r>
              <a:rPr lang="en-US" altLang="en-US" i="1" dirty="0">
                <a:latin typeface="Times New Roman" panose="02020603050405020304" pitchFamily="18" charset="0"/>
              </a:rPr>
              <a:t>Application - Use of TFTP with DHCP</a:t>
            </a:r>
            <a:endParaRPr lang="en-US" dirty="0"/>
          </a:p>
        </p:txBody>
      </p:sp>
      <p:sp>
        <p:nvSpPr>
          <p:cNvPr id="3" name="Text Placeholder 2">
            <a:extLst>
              <a:ext uri="{FF2B5EF4-FFF2-40B4-BE49-F238E27FC236}">
                <a16:creationId xmlns:a16="http://schemas.microsoft.com/office/drawing/2014/main" xmlns="" id="{8E04E532-F8DC-8823-1AB1-89DE6953A8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CEF09888-B4E6-66B6-D761-0B0F64403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44</a:t>
            </a:fld>
            <a:endParaRPr lang="en"/>
          </a:p>
        </p:txBody>
      </p:sp>
      <p:pic>
        <p:nvPicPr>
          <p:cNvPr id="5" name="Picture 4">
            <a:extLst>
              <a:ext uri="{FF2B5EF4-FFF2-40B4-BE49-F238E27FC236}">
                <a16:creationId xmlns:a16="http://schemas.microsoft.com/office/drawing/2014/main" xmlns="" id="{5D12EAE3-7056-4CC4-4C73-75D101D2E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234" t="32072" r="22012" b="27687"/>
          <a:stretch>
            <a:fillRect/>
          </a:stretch>
        </p:blipFill>
        <p:spPr bwMode="auto">
          <a:xfrm>
            <a:off x="1638352" y="1388858"/>
            <a:ext cx="49561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94;p16">
            <a:extLst>
              <a:ext uri="{FF2B5EF4-FFF2-40B4-BE49-F238E27FC236}">
                <a16:creationId xmlns:a16="http://schemas.microsoft.com/office/drawing/2014/main" xmlns="" id="{E0E496C5-31D6-091D-DD8C-C5F388916B84}"/>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35397378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50" dirty="0">
                <a:effectLst>
                  <a:outerShdw blurRad="38100" dist="38100" dir="2700000" algn="tl">
                    <a:srgbClr val="C0C0C0"/>
                  </a:outerShdw>
                </a:effectLst>
                <a:latin typeface="Times" pitchFamily="18" charset="0"/>
              </a:rPr>
              <a:t> </a:t>
            </a:r>
            <a:r>
              <a:rPr lang="en-US" dirty="0">
                <a:latin typeface="Cambria" panose="02040503050406030204" pitchFamily="18" charset="0"/>
                <a:ea typeface="Cambria" panose="02040503050406030204" pitchFamily="18" charset="0"/>
              </a:rPr>
              <a:t>REMOTE LOGGING</a:t>
            </a:r>
            <a:endParaRPr lang="en-US" dirty="0"/>
          </a:p>
        </p:txBody>
      </p:sp>
      <p:sp>
        <p:nvSpPr>
          <p:cNvPr id="3" name="Text Placeholder 2"/>
          <p:cNvSpPr>
            <a:spLocks noGrp="1"/>
          </p:cNvSpPr>
          <p:nvPr>
            <p:ph type="body" idx="1"/>
          </p:nvPr>
        </p:nvSpPr>
        <p:spPr/>
        <p:txBody>
          <a:bodyPr/>
          <a:lstStyle/>
          <a:p>
            <a:r>
              <a:rPr lang="en-US" dirty="0">
                <a:solidFill>
                  <a:schemeClr val="bg2">
                    <a:lumMod val="50000"/>
                  </a:schemeClr>
                </a:solidFill>
                <a:latin typeface="Cambria" panose="02040503050406030204" pitchFamily="18" charset="0"/>
                <a:ea typeface="Cambria" panose="02040503050406030204" pitchFamily="18" charset="0"/>
              </a:rPr>
              <a:t>It would be impossible to write a specific client/server program for each demand. The better solution is a general-purpose client/server program that lets a user access any application program on a remote computer</a:t>
            </a:r>
            <a:r>
              <a:rPr lang="en-US" sz="3200" i="1" dirty="0">
                <a:effectLst>
                  <a:outerShdw blurRad="38100" dist="38100" dir="2700000" algn="tl">
                    <a:srgbClr val="C0C0C0"/>
                  </a:outerShdw>
                </a:effectLst>
                <a:latin typeface="Times New Roman" pitchFamily="18" charset="0"/>
              </a:rPr>
              <a:t>.</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45</a:t>
            </a:fld>
            <a:endParaRPr lang="en"/>
          </a:p>
        </p:txBody>
      </p:sp>
      <p:sp>
        <p:nvSpPr>
          <p:cNvPr id="5" name="Rectangle 4"/>
          <p:cNvSpPr/>
          <p:nvPr/>
        </p:nvSpPr>
        <p:spPr>
          <a:xfrm>
            <a:off x="1355204" y="2917675"/>
            <a:ext cx="2630848" cy="307777"/>
          </a:xfrm>
          <a:prstGeom prst="rect">
            <a:avLst/>
          </a:prstGeom>
        </p:spPr>
        <p:txBody>
          <a:bodyPr wrap="none">
            <a:spAutoFit/>
          </a:bodyPr>
          <a:lstStyle/>
          <a:p>
            <a:pPr algn="ctr">
              <a:defRPr/>
            </a:pPr>
            <a:r>
              <a:rPr lang="en-US" dirty="0">
                <a:solidFill>
                  <a:schemeClr val="bg2">
                    <a:lumMod val="50000"/>
                  </a:schemeClr>
                </a:solidFill>
                <a:latin typeface="Cambria" panose="02040503050406030204" pitchFamily="18" charset="0"/>
                <a:ea typeface="Cambria" panose="02040503050406030204" pitchFamily="18" charset="0"/>
                <a:cs typeface="Open Sans"/>
              </a:rPr>
              <a:t>Topics discussed in this section:</a:t>
            </a:r>
          </a:p>
        </p:txBody>
      </p:sp>
      <p:sp>
        <p:nvSpPr>
          <p:cNvPr id="6" name="Rectangle 5"/>
          <p:cNvSpPr/>
          <p:nvPr/>
        </p:nvSpPr>
        <p:spPr>
          <a:xfrm>
            <a:off x="1930400" y="3339352"/>
            <a:ext cx="4572000" cy="523220"/>
          </a:xfrm>
          <a:prstGeom prst="rect">
            <a:avLst/>
          </a:prstGeom>
        </p:spPr>
        <p:txBody>
          <a:bodyPr>
            <a:spAutoFit/>
          </a:bodyPr>
          <a:lstStyle/>
          <a:p>
            <a:pPr>
              <a:buClr>
                <a:schemeClr val="tx1"/>
              </a:buClr>
              <a:buSzPct val="117000"/>
              <a:buFont typeface="Wingdings" panose="05000000000000000000" pitchFamily="2" charset="2"/>
              <a:buNone/>
            </a:pPr>
            <a:r>
              <a:rPr lang="en-US" dirty="0">
                <a:solidFill>
                  <a:srgbClr val="0033CC"/>
                </a:solidFill>
                <a:latin typeface="Times New Roman" panose="02020603050405020304" pitchFamily="18" charset="0"/>
              </a:rPr>
              <a:t>TELNET</a:t>
            </a:r>
          </a:p>
          <a:p>
            <a:pPr>
              <a:buClr>
                <a:schemeClr val="tx1"/>
              </a:buClr>
              <a:buSzPct val="117000"/>
              <a:buFont typeface="Wingdings" panose="05000000000000000000" pitchFamily="2" charset="2"/>
              <a:buNone/>
            </a:pPr>
            <a:r>
              <a:rPr lang="en-US" dirty="0">
                <a:solidFill>
                  <a:srgbClr val="0033CC"/>
                </a:solidFill>
                <a:latin typeface="Times New Roman" panose="02020603050405020304" pitchFamily="18" charset="0"/>
              </a:rPr>
              <a:t>SSH</a:t>
            </a:r>
          </a:p>
        </p:txBody>
      </p:sp>
    </p:spTree>
    <p:extLst>
      <p:ext uri="{BB962C8B-B14F-4D97-AF65-F5344CB8AC3E}">
        <p14:creationId xmlns:p14="http://schemas.microsoft.com/office/powerpoint/2010/main" val="9178550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CC"/>
                </a:solidFill>
                <a:latin typeface="Times New Roman" panose="02020603050405020304" pitchFamily="18" charset="0"/>
              </a:rPr>
              <a:t>TELNET</a:t>
            </a:r>
            <a:br>
              <a:rPr lang="en-US" dirty="0">
                <a:solidFill>
                  <a:srgbClr val="0033CC"/>
                </a:solidFill>
                <a:latin typeface="Times New Roman" panose="02020603050405020304" pitchFamily="18" charset="0"/>
              </a:rPr>
            </a:br>
            <a:endParaRPr lang="en-US"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t>TELNET is a general-purpose client/server application program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Remote virtual terminal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server supports multiple VTs</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46</a:t>
            </a:fld>
            <a:endParaRPr lang="en"/>
          </a:p>
        </p:txBody>
      </p:sp>
    </p:spTree>
    <p:extLst>
      <p:ext uri="{BB962C8B-B14F-4D97-AF65-F5344CB8AC3E}">
        <p14:creationId xmlns:p14="http://schemas.microsoft.com/office/powerpoint/2010/main" val="3755961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Example of Telnet (Character mode)</a:t>
            </a:r>
            <a:br>
              <a:rPr lang="en-US" dirty="0">
                <a:latin typeface="Cambria" panose="02040503050406030204" pitchFamily="18" charset="0"/>
                <a:ea typeface="Cambria" panose="02040503050406030204" pitchFamily="18" charset="0"/>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47</a:t>
            </a:fld>
            <a:endParaRPr lang="en"/>
          </a:p>
        </p:txBody>
      </p:sp>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360" y="1085850"/>
            <a:ext cx="3823097"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093835" y="4860911"/>
            <a:ext cx="8222724" cy="215444"/>
          </a:xfrm>
          <a:prstGeom prst="rect">
            <a:avLst/>
          </a:prstGeom>
        </p:spPr>
        <p:txBody>
          <a:bodyPr wrap="square">
            <a:spAutoFit/>
          </a:bodyPr>
          <a:lstStyle/>
          <a:p>
            <a:r>
              <a:rPr lang="en-US" sz="800" dirty="0" smtClean="0"/>
              <a:t>Image Source: http</a:t>
            </a:r>
            <a:r>
              <a:rPr lang="en-US" sz="800" dirty="0"/>
              <a:t>://www.cse.scu.edu/~mwang2/tcpip/</a:t>
            </a:r>
          </a:p>
        </p:txBody>
      </p:sp>
    </p:spTree>
    <p:extLst>
      <p:ext uri="{BB962C8B-B14F-4D97-AF65-F5344CB8AC3E}">
        <p14:creationId xmlns:p14="http://schemas.microsoft.com/office/powerpoint/2010/main" val="11824504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Common Features of Telnet</a:t>
            </a:r>
            <a:br>
              <a:rPr lang="en-US" dirty="0">
                <a:latin typeface="Cambria" panose="02040503050406030204" pitchFamily="18" charset="0"/>
                <a:ea typeface="Cambria" panose="02040503050406030204" pitchFamily="18" charset="0"/>
              </a:rPr>
            </a:br>
            <a:endParaRPr lang="en-US" dirty="0"/>
          </a:p>
        </p:txBody>
      </p:sp>
      <p:sp>
        <p:nvSpPr>
          <p:cNvPr id="3" name="Text Placeholder 2"/>
          <p:cNvSpPr>
            <a:spLocks noGrp="1"/>
          </p:cNvSpPr>
          <p:nvPr>
            <p:ph type="body" idx="1"/>
          </p:nvPr>
        </p:nvSpPr>
        <p:spPr/>
        <p:txBody>
          <a:bodyPr/>
          <a:lstStyle/>
          <a:p>
            <a:pPr algn="just">
              <a:buFont typeface="Open Sans"/>
              <a:buChar char="•"/>
            </a:pPr>
            <a:r>
              <a:rPr lang="en-US" sz="1400" dirty="0">
                <a:solidFill>
                  <a:schemeClr val="bg2">
                    <a:lumMod val="50000"/>
                  </a:schemeClr>
                </a:solidFill>
                <a:latin typeface="Cambria" panose="02040503050406030204" pitchFamily="18" charset="0"/>
                <a:ea typeface="Cambria" panose="02040503050406030204" pitchFamily="18" charset="0"/>
              </a:rPr>
              <a:t>Telnet is on a single TCP connection to port 23</a:t>
            </a:r>
          </a:p>
          <a:p>
            <a:pPr algn="just">
              <a:buFont typeface="Open Sans"/>
              <a:buChar char="•"/>
            </a:pPr>
            <a:r>
              <a:rPr lang="en-US" sz="1400" dirty="0">
                <a:solidFill>
                  <a:schemeClr val="bg2">
                    <a:lumMod val="50000"/>
                  </a:schemeClr>
                </a:solidFill>
                <a:latin typeface="Cambria" panose="02040503050406030204" pitchFamily="18" charset="0"/>
                <a:ea typeface="Cambria" panose="02040503050406030204" pitchFamily="18" charset="0"/>
              </a:rPr>
              <a:t>Telnet connection is unencrypted</a:t>
            </a:r>
          </a:p>
          <a:p>
            <a:pPr lvl="1" algn="just">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So easy for eavesdropper!</a:t>
            </a:r>
          </a:p>
          <a:p>
            <a:pPr algn="just">
              <a:buFont typeface="Open Sans"/>
              <a:buChar char="•"/>
            </a:pPr>
            <a:r>
              <a:rPr lang="en-US" sz="1400" dirty="0">
                <a:solidFill>
                  <a:schemeClr val="bg2">
                    <a:lumMod val="50000"/>
                  </a:schemeClr>
                </a:solidFill>
                <a:latin typeface="Cambria" panose="02040503050406030204" pitchFamily="18" charset="0"/>
                <a:ea typeface="Cambria" panose="02040503050406030204" pitchFamily="18" charset="0"/>
              </a:rPr>
              <a:t>In most cases, telnet is a remote terminal. Each character is transmitted in a separated packet</a:t>
            </a:r>
          </a:p>
          <a:p>
            <a:pPr lvl="1" algn="just">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The same is true for SSH login stage</a:t>
            </a:r>
          </a:p>
          <a:p>
            <a:pPr lvl="1" algn="just">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A feature that could be exploited for “timing attack”.</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48</a:t>
            </a:fld>
            <a:endParaRPr lang="en"/>
          </a:p>
        </p:txBody>
      </p:sp>
    </p:spTree>
    <p:extLst>
      <p:ext uri="{BB962C8B-B14F-4D97-AF65-F5344CB8AC3E}">
        <p14:creationId xmlns:p14="http://schemas.microsoft.com/office/powerpoint/2010/main" val="170813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Telnet</a:t>
            </a:r>
            <a:r>
              <a:rPr lang="en-US" sz="1600" dirty="0">
                <a:effectLst>
                  <a:outerShdw blurRad="38100" dist="38100" dir="2700000" algn="tl">
                    <a:srgbClr val="C0C0C0"/>
                  </a:outerShdw>
                </a:effectLst>
                <a:latin typeface="Times" pitchFamily="18" charset="0"/>
              </a:rPr>
              <a:t> </a:t>
            </a:r>
            <a:r>
              <a:rPr lang="en-US" dirty="0">
                <a:latin typeface="Cambria" panose="02040503050406030204" pitchFamily="18" charset="0"/>
                <a:ea typeface="Cambria" panose="02040503050406030204" pitchFamily="18" charset="0"/>
              </a:rPr>
              <a:t>Commands</a:t>
            </a:r>
            <a:br>
              <a:rPr lang="en-US" dirty="0">
                <a:latin typeface="Cambria" panose="02040503050406030204" pitchFamily="18" charset="0"/>
                <a:ea typeface="Cambria" panose="02040503050406030204" pitchFamily="18" charset="0"/>
              </a:rPr>
            </a:br>
            <a:endParaRPr lang="en-US" dirty="0"/>
          </a:p>
        </p:txBody>
      </p:sp>
      <p:sp>
        <p:nvSpPr>
          <p:cNvPr id="3" name="Text Placeholder 2"/>
          <p:cNvSpPr>
            <a:spLocks noGrp="1"/>
          </p:cNvSpPr>
          <p:nvPr>
            <p:ph type="body" idx="1"/>
          </p:nvPr>
        </p:nvSpPr>
        <p:spPr>
          <a:xfrm>
            <a:off x="311700" y="1266325"/>
            <a:ext cx="7237256" cy="1717507"/>
          </a:xfrm>
        </p:spPr>
        <p:txBody>
          <a:bodyPr/>
          <a:lstStyle/>
          <a:p>
            <a:pPr algn="just">
              <a:buFont typeface="Open Sans"/>
              <a:buChar char="•"/>
            </a:pPr>
            <a:r>
              <a:rPr lang="en-US" sz="1400" dirty="0">
                <a:solidFill>
                  <a:schemeClr val="bg2">
                    <a:lumMod val="50000"/>
                  </a:schemeClr>
                </a:solidFill>
                <a:latin typeface="Cambria" panose="02040503050406030204" pitchFamily="18" charset="0"/>
                <a:ea typeface="Cambria" panose="02040503050406030204" pitchFamily="18" charset="0"/>
              </a:rPr>
              <a:t>telnet longwood.eecs.ucf.edu</a:t>
            </a:r>
          </a:p>
          <a:p>
            <a:pPr lvl="1" algn="just">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setup a remote shell to the server</a:t>
            </a:r>
          </a:p>
          <a:p>
            <a:pPr algn="just">
              <a:buFont typeface="Open Sans"/>
              <a:buChar char="•"/>
            </a:pPr>
            <a:r>
              <a:rPr lang="en-US" sz="1400" dirty="0">
                <a:solidFill>
                  <a:schemeClr val="bg2">
                    <a:lumMod val="50000"/>
                  </a:schemeClr>
                </a:solidFill>
                <a:latin typeface="Cambria" panose="02040503050406030204" pitchFamily="18" charset="0"/>
                <a:ea typeface="Cambria" panose="02040503050406030204" pitchFamily="18" charset="0"/>
              </a:rPr>
              <a:t>telnet longwood.eecs.ucf.edu 25</a:t>
            </a:r>
          </a:p>
          <a:p>
            <a:pPr lvl="1" algn="just">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Setup a TCP connection to port 25 (email service)</a:t>
            </a:r>
          </a:p>
          <a:p>
            <a:pPr marL="457200" lvl="1" indent="0"/>
            <a:endParaRPr lang="en-US" sz="2400" dirty="0">
              <a:latin typeface="Times"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49</a:t>
            </a:fld>
            <a:endParaRPr lang="en"/>
          </a:p>
        </p:txBody>
      </p:sp>
    </p:spTree>
    <p:extLst>
      <p:ext uri="{BB962C8B-B14F-4D97-AF65-F5344CB8AC3E}">
        <p14:creationId xmlns:p14="http://schemas.microsoft.com/office/powerpoint/2010/main" val="1556864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1AFE02-2814-4778-A70F-D252F96CEE21}"/>
              </a:ext>
            </a:extLst>
          </p:cNvPr>
          <p:cNvSpPr>
            <a:spLocks noGrp="1"/>
          </p:cNvSpPr>
          <p:nvPr>
            <p:ph type="title"/>
          </p:nvPr>
        </p:nvSpPr>
        <p:spPr>
          <a:xfrm>
            <a:off x="311700" y="158129"/>
            <a:ext cx="8520600" cy="522665"/>
          </a:xfrm>
        </p:spPr>
        <p:txBody>
          <a:bodyPr/>
          <a:lstStyle/>
          <a:p>
            <a:r>
              <a:rPr lang="en-IN" sz="3200" dirty="0">
                <a:latin typeface="Cambria" panose="02040503050406030204" pitchFamily="18" charset="0"/>
                <a:ea typeface="Cambria" panose="02040503050406030204" pitchFamily="18" charset="0"/>
              </a:rPr>
              <a:t>Namespace</a:t>
            </a:r>
          </a:p>
        </p:txBody>
      </p:sp>
      <p:sp>
        <p:nvSpPr>
          <p:cNvPr id="3" name="Text Placeholder 2">
            <a:extLst>
              <a:ext uri="{FF2B5EF4-FFF2-40B4-BE49-F238E27FC236}">
                <a16:creationId xmlns:a16="http://schemas.microsoft.com/office/drawing/2014/main" xmlns="" id="{FB1C000F-D8D3-440B-8E1E-03408AAA1918}"/>
              </a:ext>
            </a:extLst>
          </p:cNvPr>
          <p:cNvSpPr>
            <a:spLocks noGrp="1"/>
          </p:cNvSpPr>
          <p:nvPr>
            <p:ph type="body" idx="1"/>
          </p:nvPr>
        </p:nvSpPr>
        <p:spPr>
          <a:xfrm>
            <a:off x="311700" y="827632"/>
            <a:ext cx="8520600" cy="3741393"/>
          </a:xfrm>
        </p:spPr>
        <p:txBody>
          <a:bodyPr/>
          <a:lstStyle/>
          <a:p>
            <a:pPr indent="-317500">
              <a:buClr>
                <a:srgbClr val="000000"/>
              </a:buClr>
              <a:buSzPts val="1400"/>
              <a:buFont typeface="Cambria"/>
              <a:buChar char="●"/>
            </a:pPr>
            <a:r>
              <a:rPr lang="en-IN" sz="1400" dirty="0">
                <a:solidFill>
                  <a:schemeClr val="bg2">
                    <a:lumMod val="50000"/>
                  </a:schemeClr>
                </a:solidFill>
                <a:latin typeface="Cambria"/>
                <a:ea typeface="Cambria"/>
              </a:rPr>
              <a:t>Maps the address to the unique names. </a:t>
            </a:r>
          </a:p>
          <a:p>
            <a:pPr indent="-317500">
              <a:buClr>
                <a:srgbClr val="000000"/>
              </a:buClr>
              <a:buSzPts val="1400"/>
              <a:buFont typeface="Cambria"/>
              <a:buChar char="●"/>
            </a:pPr>
            <a:r>
              <a:rPr lang="en-IN" sz="1400" dirty="0">
                <a:solidFill>
                  <a:schemeClr val="bg2">
                    <a:lumMod val="50000"/>
                  </a:schemeClr>
                </a:solidFill>
                <a:latin typeface="Cambria"/>
                <a:ea typeface="Cambria"/>
              </a:rPr>
              <a:t>Organized in two ways flat or hierarchical.</a:t>
            </a:r>
          </a:p>
          <a:p>
            <a:pPr marL="139700" indent="0">
              <a:buClr>
                <a:srgbClr val="000000"/>
              </a:buClr>
              <a:buSzPts val="1400"/>
              <a:buNone/>
            </a:pPr>
            <a:r>
              <a:rPr lang="en-IN" sz="1400" b="1" dirty="0">
                <a:solidFill>
                  <a:srgbClr val="0070C0"/>
                </a:solidFill>
                <a:latin typeface="Cambria"/>
                <a:ea typeface="Cambria"/>
              </a:rPr>
              <a:t>Flat Name Space</a:t>
            </a:r>
          </a:p>
          <a:p>
            <a:pPr marL="425450" indent="-285750">
              <a:buClr>
                <a:srgbClr val="000000"/>
              </a:buClr>
              <a:buSzPts val="1400"/>
            </a:pPr>
            <a:r>
              <a:rPr lang="en-IN" sz="1400" dirty="0">
                <a:solidFill>
                  <a:schemeClr val="bg2">
                    <a:lumMod val="50000"/>
                  </a:schemeClr>
                </a:solidFill>
                <a:latin typeface="Cambria"/>
                <a:ea typeface="Cambria"/>
              </a:rPr>
              <a:t>Name is assigned to an address, name is the sequence of characters without structures. </a:t>
            </a:r>
          </a:p>
          <a:p>
            <a:pPr marL="139700" indent="0">
              <a:buClr>
                <a:srgbClr val="000000"/>
              </a:buClr>
              <a:buSzPts val="1400"/>
              <a:buNone/>
            </a:pPr>
            <a:r>
              <a:rPr lang="en-IN" sz="1400" b="1" dirty="0">
                <a:solidFill>
                  <a:srgbClr val="0070C0"/>
                </a:solidFill>
                <a:latin typeface="Cambria"/>
                <a:ea typeface="Cambria"/>
              </a:rPr>
              <a:t>Disadvantage</a:t>
            </a:r>
          </a:p>
          <a:p>
            <a:pPr marL="425450" indent="-285750">
              <a:buClr>
                <a:srgbClr val="000000"/>
              </a:buClr>
              <a:buSzPts val="1400"/>
            </a:pPr>
            <a:r>
              <a:rPr lang="en-IN" sz="1400" dirty="0">
                <a:solidFill>
                  <a:schemeClr val="bg2">
                    <a:lumMod val="50000"/>
                  </a:schemeClr>
                </a:solidFill>
                <a:latin typeface="Cambria"/>
                <a:ea typeface="Cambria"/>
              </a:rPr>
              <a:t>Cannot used in large system.</a:t>
            </a:r>
          </a:p>
          <a:p>
            <a:pPr marL="425450" indent="-285750">
              <a:buClr>
                <a:srgbClr val="000000"/>
              </a:buClr>
              <a:buSzPts val="1400"/>
            </a:pPr>
            <a:r>
              <a:rPr lang="en-IN" sz="1400" dirty="0">
                <a:solidFill>
                  <a:schemeClr val="bg2">
                    <a:lumMod val="50000"/>
                  </a:schemeClr>
                </a:solidFill>
                <a:latin typeface="Cambria"/>
                <a:ea typeface="Cambria"/>
              </a:rPr>
              <a:t>Centrally controlled to avoid ambiguity and duplications.</a:t>
            </a:r>
          </a:p>
          <a:p>
            <a:pPr marL="139700" indent="0">
              <a:buClr>
                <a:srgbClr val="000000"/>
              </a:buClr>
              <a:buSzPts val="1400"/>
              <a:buNone/>
            </a:pPr>
            <a:r>
              <a:rPr lang="en-IN" sz="1400" b="1" dirty="0">
                <a:solidFill>
                  <a:srgbClr val="0070C0"/>
                </a:solidFill>
                <a:latin typeface="Cambria"/>
                <a:ea typeface="Cambria"/>
              </a:rPr>
              <a:t>Hierarchical Name Space</a:t>
            </a:r>
          </a:p>
          <a:p>
            <a:pPr marL="425450" indent="-285750">
              <a:buClr>
                <a:srgbClr val="000000"/>
              </a:buClr>
              <a:buSzPts val="1400"/>
            </a:pPr>
            <a:r>
              <a:rPr lang="en-IN" sz="1400" dirty="0">
                <a:solidFill>
                  <a:schemeClr val="bg2">
                    <a:lumMod val="50000"/>
                  </a:schemeClr>
                </a:solidFill>
                <a:latin typeface="Cambria"/>
                <a:ea typeface="Cambria"/>
              </a:rPr>
              <a:t>Each name is made up of several parts.</a:t>
            </a:r>
          </a:p>
          <a:p>
            <a:pPr marL="425450" indent="-285750">
              <a:buClr>
                <a:srgbClr val="000000"/>
              </a:buClr>
              <a:buSzPts val="1400"/>
            </a:pPr>
            <a:r>
              <a:rPr lang="en-IN" sz="1400" dirty="0">
                <a:solidFill>
                  <a:schemeClr val="bg2">
                    <a:lumMod val="50000"/>
                  </a:schemeClr>
                </a:solidFill>
                <a:latin typeface="Cambria"/>
                <a:ea typeface="Cambria"/>
              </a:rPr>
              <a:t>First part – nature of organization</a:t>
            </a:r>
          </a:p>
          <a:p>
            <a:pPr marL="425450" indent="-285750">
              <a:buClr>
                <a:srgbClr val="000000"/>
              </a:buClr>
              <a:buSzPts val="1400"/>
            </a:pPr>
            <a:r>
              <a:rPr lang="en-IN" sz="1400" dirty="0">
                <a:solidFill>
                  <a:schemeClr val="bg2">
                    <a:lumMod val="50000"/>
                  </a:schemeClr>
                </a:solidFill>
                <a:latin typeface="Cambria"/>
                <a:ea typeface="Cambria"/>
              </a:rPr>
              <a:t>Second part – name of an organization</a:t>
            </a:r>
          </a:p>
          <a:p>
            <a:pPr marL="425450" indent="-285750">
              <a:buClr>
                <a:srgbClr val="000000"/>
              </a:buClr>
              <a:buSzPts val="1400"/>
            </a:pPr>
            <a:r>
              <a:rPr lang="en-IN" sz="1400" dirty="0">
                <a:solidFill>
                  <a:schemeClr val="bg2">
                    <a:lumMod val="50000"/>
                  </a:schemeClr>
                </a:solidFill>
                <a:latin typeface="Cambria"/>
                <a:ea typeface="Cambria"/>
              </a:rPr>
              <a:t>Third part – departments in the organization</a:t>
            </a:r>
          </a:p>
          <a:p>
            <a:pPr marL="425450" indent="-285750">
              <a:buClr>
                <a:srgbClr val="000000"/>
              </a:buClr>
              <a:buSzPts val="1400"/>
            </a:pPr>
            <a:r>
              <a:rPr lang="en-IN" sz="1400" dirty="0">
                <a:solidFill>
                  <a:schemeClr val="bg2">
                    <a:lumMod val="50000"/>
                  </a:schemeClr>
                </a:solidFill>
                <a:latin typeface="Cambria"/>
                <a:ea typeface="Cambria"/>
              </a:rPr>
              <a:t>Namespace can be decentralized.</a:t>
            </a:r>
          </a:p>
          <a:p>
            <a:pPr marL="425450" indent="-285750">
              <a:buClr>
                <a:srgbClr val="000000"/>
              </a:buClr>
              <a:buSzPts val="1400"/>
            </a:pPr>
            <a:r>
              <a:rPr lang="en-IN" sz="1400" dirty="0">
                <a:solidFill>
                  <a:schemeClr val="bg2">
                    <a:lumMod val="50000"/>
                  </a:schemeClr>
                </a:solidFill>
                <a:latin typeface="Cambria"/>
                <a:ea typeface="Cambria"/>
              </a:rPr>
              <a:t>Suffixes (or prefixes) are added to the name that defines the host or system.</a:t>
            </a:r>
          </a:p>
          <a:p>
            <a:pPr marL="139700" indent="0">
              <a:buClr>
                <a:srgbClr val="000000"/>
              </a:buClr>
              <a:buSzPts val="1400"/>
              <a:buNone/>
            </a:pPr>
            <a:endParaRPr lang="en-IN" sz="1400" dirty="0">
              <a:solidFill>
                <a:schemeClr val="bg2">
                  <a:lumMod val="50000"/>
                </a:schemeClr>
              </a:solidFill>
              <a:latin typeface="Cambria"/>
              <a:ea typeface="Cambria"/>
            </a:endParaRPr>
          </a:p>
          <a:p>
            <a:pPr marL="425450" indent="-285750">
              <a:buClr>
                <a:srgbClr val="000000"/>
              </a:buClr>
              <a:buSzPts val="1400"/>
            </a:pPr>
            <a:endParaRPr lang="en-IN" sz="1400" dirty="0">
              <a:solidFill>
                <a:schemeClr val="bg2">
                  <a:lumMod val="50000"/>
                </a:schemeClr>
              </a:solidFill>
              <a:latin typeface="Cambria"/>
              <a:ea typeface="Cambria"/>
            </a:endParaRPr>
          </a:p>
          <a:p>
            <a:pPr marL="139700" indent="0">
              <a:buClr>
                <a:srgbClr val="000000"/>
              </a:buClr>
              <a:buSzPts val="1400"/>
              <a:buNone/>
            </a:pPr>
            <a:endParaRPr lang="en-IN" sz="1400" dirty="0">
              <a:solidFill>
                <a:schemeClr val="bg2">
                  <a:lumMod val="50000"/>
                </a:schemeClr>
              </a:solidFill>
              <a:latin typeface="Cambria"/>
              <a:ea typeface="Cambria"/>
            </a:endParaRPr>
          </a:p>
        </p:txBody>
      </p:sp>
      <p:sp>
        <p:nvSpPr>
          <p:cNvPr id="4" name="Slide Number Placeholder 3">
            <a:extLst>
              <a:ext uri="{FF2B5EF4-FFF2-40B4-BE49-F238E27FC236}">
                <a16:creationId xmlns:a16="http://schemas.microsoft.com/office/drawing/2014/main" xmlns="" id="{78CCD5F3-30A8-49F1-BD3B-293B7B3394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pic>
        <p:nvPicPr>
          <p:cNvPr id="6" name="Google Shape;94;p16">
            <a:extLst>
              <a:ext uri="{FF2B5EF4-FFF2-40B4-BE49-F238E27FC236}">
                <a16:creationId xmlns:a16="http://schemas.microsoft.com/office/drawing/2014/main" xmlns="" id="{85816D8F-DC4E-4224-BBA1-BBEA4D99A611}"/>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753691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1269"/>
            <a:ext cx="8520600" cy="707400"/>
          </a:xfrm>
        </p:spPr>
        <p:txBody>
          <a:bodyPr/>
          <a:lstStyle/>
          <a:p>
            <a:r>
              <a:rPr lang="en-US" dirty="0">
                <a:effectLst>
                  <a:outerShdw blurRad="38100" dist="38100" dir="2700000" algn="tl">
                    <a:srgbClr val="C0C0C0"/>
                  </a:outerShdw>
                </a:effectLst>
                <a:latin typeface="Times" pitchFamily="18" charset="0"/>
              </a:rPr>
              <a:t>SSH – Secure Shell</a:t>
            </a:r>
            <a:br>
              <a:rPr lang="en-US" dirty="0">
                <a:effectLst>
                  <a:outerShdw blurRad="38100" dist="38100" dir="2700000" algn="tl">
                    <a:srgbClr val="C0C0C0"/>
                  </a:outerShdw>
                </a:effectLst>
                <a:latin typeface="Times" pitchFamily="18" charset="0"/>
              </a:rPr>
            </a:br>
            <a:endParaRPr lang="en-US" dirty="0"/>
          </a:p>
        </p:txBody>
      </p:sp>
      <p:sp>
        <p:nvSpPr>
          <p:cNvPr id="3" name="Text Placeholder 2"/>
          <p:cNvSpPr>
            <a:spLocks noGrp="1"/>
          </p:cNvSpPr>
          <p:nvPr>
            <p:ph type="body" idx="1"/>
          </p:nvPr>
        </p:nvSpPr>
        <p:spPr>
          <a:xfrm>
            <a:off x="311700" y="918669"/>
            <a:ext cx="8520600" cy="3744548"/>
          </a:xfrm>
        </p:spPr>
        <p:txBody>
          <a:bodyPr/>
          <a:lstStyle/>
          <a:p>
            <a:pPr marL="457200" lvl="1"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Replacement of old unsecure Telnet program</a:t>
            </a:r>
          </a:p>
          <a:p>
            <a:pPr marL="457200" lvl="1"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Both ends authenticate with each other</a:t>
            </a:r>
          </a:p>
          <a:p>
            <a:pPr marL="457200" lvl="1"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Rely on public key cryptography</a:t>
            </a:r>
          </a:p>
          <a:p>
            <a:pPr marL="457200" lvl="1" indent="-342900" algn="just">
              <a:spcBef>
                <a:spcPts val="0"/>
              </a:spcBef>
              <a:buSzPts val="1800"/>
              <a:buFont typeface="Open Sans"/>
              <a:buChar char="•"/>
            </a:pPr>
            <a:r>
              <a:rPr lang="en-US" dirty="0" smtClean="0">
                <a:solidFill>
                  <a:schemeClr val="bg2">
                    <a:lumMod val="50000"/>
                  </a:schemeClr>
                </a:solidFill>
                <a:latin typeface="Cambria" panose="02040503050406030204" pitchFamily="18" charset="0"/>
                <a:ea typeface="Cambria" panose="02040503050406030204" pitchFamily="18" charset="0"/>
              </a:rPr>
              <a:t>All </a:t>
            </a:r>
            <a:r>
              <a:rPr lang="en-US" dirty="0">
                <a:solidFill>
                  <a:schemeClr val="bg2">
                    <a:lumMod val="50000"/>
                  </a:schemeClr>
                </a:solidFill>
                <a:latin typeface="Cambria" panose="02040503050406030204" pitchFamily="18" charset="0"/>
                <a:ea typeface="Cambria" panose="02040503050406030204" pitchFamily="18" charset="0"/>
              </a:rPr>
              <a:t>communication messages are encrypted</a:t>
            </a:r>
          </a:p>
          <a:p>
            <a:pPr marL="457200" lvl="1"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SSH is used also as a secure tunneling channel for other applications</a:t>
            </a:r>
          </a:p>
          <a:p>
            <a:pPr marL="457200" lvl="2"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File transfer</a:t>
            </a:r>
          </a:p>
          <a:p>
            <a:pPr marL="457200" lvl="2"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Port forwarding (such as X window)</a:t>
            </a:r>
          </a:p>
          <a:p>
            <a:pPr marL="457200" lvl="2" indent="-342900" algn="just">
              <a:spcBef>
                <a:spcPts val="0"/>
              </a:spcBef>
              <a:buSzPts val="1800"/>
              <a:buFont typeface="Open Sans"/>
              <a:buChar char="•"/>
            </a:pPr>
            <a:r>
              <a:rPr lang="en-US" dirty="0">
                <a:solidFill>
                  <a:schemeClr val="bg2">
                    <a:lumMod val="50000"/>
                  </a:schemeClr>
                </a:solidFill>
                <a:latin typeface="Cambria" panose="02040503050406030204" pitchFamily="18" charset="0"/>
                <a:ea typeface="Cambria" panose="02040503050406030204" pitchFamily="18" charset="0"/>
              </a:rPr>
              <a:t>Virtual private network (VPN)</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50</a:t>
            </a:fld>
            <a:endParaRPr lang="en"/>
          </a:p>
        </p:txBody>
      </p:sp>
    </p:spTree>
    <p:extLst>
      <p:ext uri="{BB962C8B-B14F-4D97-AF65-F5344CB8AC3E}">
        <p14:creationId xmlns:p14="http://schemas.microsoft.com/office/powerpoint/2010/main" val="41569324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C0C0C0"/>
                  </a:outerShdw>
                </a:effectLst>
                <a:latin typeface="Times" pitchFamily="18" charset="0"/>
              </a:rPr>
              <a:t>SSH – Secure </a:t>
            </a:r>
            <a:r>
              <a:rPr lang="en-US" dirty="0" smtClean="0">
                <a:effectLst>
                  <a:outerShdw blurRad="38100" dist="38100" dir="2700000" algn="tl">
                    <a:srgbClr val="C0C0C0"/>
                  </a:outerShdw>
                </a:effectLst>
                <a:latin typeface="Times" pitchFamily="18" charset="0"/>
              </a:rPr>
              <a:t>Shell</a:t>
            </a:r>
            <a:endParaRPr lang="en-US" dirty="0"/>
          </a:p>
        </p:txBody>
      </p:sp>
      <p:sp>
        <p:nvSpPr>
          <p:cNvPr id="3" name="Text Placeholder 2"/>
          <p:cNvSpPr>
            <a:spLocks noGrp="1"/>
          </p:cNvSpPr>
          <p:nvPr>
            <p:ph type="body" idx="1"/>
          </p:nvPr>
        </p:nvSpPr>
        <p:spPr/>
        <p:txBody>
          <a:bodyPr/>
          <a:lstStyle/>
          <a:p>
            <a:pPr lvl="1">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Under Unix machine:</a:t>
            </a:r>
          </a:p>
          <a:p>
            <a:pPr lvl="2">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Hidden directory .</a:t>
            </a:r>
            <a:r>
              <a:rPr lang="en-US" dirty="0" err="1">
                <a:solidFill>
                  <a:schemeClr val="bg2">
                    <a:lumMod val="50000"/>
                  </a:schemeClr>
                </a:solidFill>
                <a:latin typeface="Cambria" panose="02040503050406030204" pitchFamily="18" charset="0"/>
                <a:ea typeface="Cambria" panose="02040503050406030204" pitchFamily="18" charset="0"/>
              </a:rPr>
              <a:t>ssh</a:t>
            </a:r>
            <a:r>
              <a:rPr lang="en-US" dirty="0">
                <a:solidFill>
                  <a:schemeClr val="bg2">
                    <a:lumMod val="50000"/>
                  </a:schemeClr>
                </a:solidFill>
                <a:latin typeface="Cambria" panose="02040503050406030204" pitchFamily="18" charset="0"/>
                <a:ea typeface="Cambria" panose="02040503050406030204" pitchFamily="18" charset="0"/>
              </a:rPr>
              <a:t> saves all configuration files</a:t>
            </a:r>
          </a:p>
          <a:p>
            <a:pPr lvl="2">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a:t>
            </a:r>
            <a:r>
              <a:rPr lang="en-US" dirty="0" err="1">
                <a:solidFill>
                  <a:schemeClr val="bg2">
                    <a:lumMod val="50000"/>
                  </a:schemeClr>
                </a:solidFill>
                <a:latin typeface="Cambria" panose="02040503050406030204" pitchFamily="18" charset="0"/>
                <a:ea typeface="Cambria" panose="02040503050406030204" pitchFamily="18" charset="0"/>
              </a:rPr>
              <a:t>known_hosts</a:t>
            </a:r>
            <a:r>
              <a:rPr lang="en-US" dirty="0">
                <a:solidFill>
                  <a:schemeClr val="bg2">
                    <a:lumMod val="50000"/>
                  </a:schemeClr>
                </a:solidFill>
                <a:latin typeface="Cambria" panose="02040503050406030204" pitchFamily="18" charset="0"/>
                <a:ea typeface="Cambria" panose="02040503050406030204" pitchFamily="18" charset="0"/>
              </a:rPr>
              <a:t>” saves public keys of all previous connected SSH servers</a:t>
            </a:r>
          </a:p>
          <a:p>
            <a:pPr lvl="3">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Attacker cannot impersonates as a known SSH server anymore</a:t>
            </a:r>
          </a:p>
          <a:p>
            <a:pPr lvl="3">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Have to trust what you get in the first connection attempt</a:t>
            </a:r>
          </a:p>
          <a:p>
            <a:endParaRPr lang="en-US" sz="1400" dirty="0">
              <a:solidFill>
                <a:schemeClr val="bg2">
                  <a:lumMod val="50000"/>
                </a:schemeClr>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51</a:t>
            </a:fld>
            <a:endParaRPr lang="en"/>
          </a:p>
        </p:txBody>
      </p:sp>
    </p:spTree>
    <p:extLst>
      <p:ext uri="{BB962C8B-B14F-4D97-AF65-F5344CB8AC3E}">
        <p14:creationId xmlns:p14="http://schemas.microsoft.com/office/powerpoint/2010/main" val="11437271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C0C0C0"/>
                  </a:outerShdw>
                </a:effectLst>
                <a:latin typeface="Times" pitchFamily="18" charset="0"/>
              </a:rPr>
              <a:t>SSH Programs and </a:t>
            </a:r>
            <a:r>
              <a:rPr lang="en-US" dirty="0" smtClean="0">
                <a:effectLst>
                  <a:outerShdw blurRad="38100" dist="38100" dir="2700000" algn="tl">
                    <a:srgbClr val="C0C0C0"/>
                  </a:outerShdw>
                </a:effectLst>
                <a:latin typeface="Times" pitchFamily="18" charset="0"/>
              </a:rPr>
              <a:t>Usages</a:t>
            </a:r>
            <a:endParaRPr lang="en-US" dirty="0"/>
          </a:p>
        </p:txBody>
      </p:sp>
      <p:sp>
        <p:nvSpPr>
          <p:cNvPr id="3" name="Text Placeholder 2"/>
          <p:cNvSpPr>
            <a:spLocks noGrp="1"/>
          </p:cNvSpPr>
          <p:nvPr>
            <p:ph type="body" idx="1"/>
          </p:nvPr>
        </p:nvSpPr>
        <p:spPr>
          <a:xfrm>
            <a:off x="311700" y="1266325"/>
            <a:ext cx="8520600" cy="3532556"/>
          </a:xfrm>
        </p:spPr>
        <p:txBody>
          <a:bodyPr/>
          <a:lstStyle/>
          <a:p>
            <a:pPr lvl="1">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Many open source </a:t>
            </a:r>
            <a:r>
              <a:rPr lang="en-US" dirty="0" err="1">
                <a:solidFill>
                  <a:schemeClr val="bg2">
                    <a:lumMod val="50000"/>
                  </a:schemeClr>
                </a:solidFill>
                <a:latin typeface="Cambria" panose="02040503050406030204" pitchFamily="18" charset="0"/>
                <a:ea typeface="Cambria" panose="02040503050406030204" pitchFamily="18" charset="0"/>
              </a:rPr>
              <a:t>ssh</a:t>
            </a:r>
            <a:r>
              <a:rPr lang="en-US" dirty="0">
                <a:solidFill>
                  <a:schemeClr val="bg2">
                    <a:lumMod val="50000"/>
                  </a:schemeClr>
                </a:solidFill>
                <a:latin typeface="Cambria" panose="02040503050406030204" pitchFamily="18" charset="0"/>
                <a:ea typeface="Cambria" panose="02040503050406030204" pitchFamily="18" charset="0"/>
              </a:rPr>
              <a:t> client software</a:t>
            </a:r>
          </a:p>
          <a:p>
            <a:pPr lvl="1">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hlinkClick r:id="rId2"/>
              </a:rPr>
              <a:t>http://en.wikipedia.org/wiki/Comparison_of_SSH_clients</a:t>
            </a:r>
            <a:endParaRPr lang="en-US" dirty="0">
              <a:solidFill>
                <a:schemeClr val="bg2">
                  <a:lumMod val="50000"/>
                </a:schemeClr>
              </a:solidFill>
              <a:latin typeface="Cambria" panose="02040503050406030204" pitchFamily="18" charset="0"/>
              <a:ea typeface="Cambria" panose="02040503050406030204" pitchFamily="18" charset="0"/>
            </a:endParaRPr>
          </a:p>
          <a:p>
            <a:pPr lvl="2">
              <a:buFont typeface="Arial" panose="020B0604020202020204" pitchFamily="34" charset="0"/>
              <a:buChar char="•"/>
            </a:pPr>
            <a:r>
              <a:rPr lang="en-US" dirty="0" err="1">
                <a:solidFill>
                  <a:schemeClr val="bg2">
                    <a:lumMod val="50000"/>
                  </a:schemeClr>
                </a:solidFill>
                <a:latin typeface="Cambria" panose="02040503050406030204" pitchFamily="18" charset="0"/>
                <a:ea typeface="Cambria" panose="02040503050406030204" pitchFamily="18" charset="0"/>
              </a:rPr>
              <a:t>PuTTY</a:t>
            </a:r>
            <a:endParaRPr lang="en-US" dirty="0">
              <a:solidFill>
                <a:schemeClr val="bg2">
                  <a:lumMod val="50000"/>
                </a:schemeClr>
              </a:solidFill>
              <a:latin typeface="Cambria" panose="02040503050406030204" pitchFamily="18" charset="0"/>
              <a:ea typeface="Cambria" panose="02040503050406030204" pitchFamily="18" charset="0"/>
            </a:endParaRPr>
          </a:p>
          <a:p>
            <a:pPr lvl="1">
              <a:buFont typeface="Arial" panose="020B0604020202020204" pitchFamily="34" charset="0"/>
              <a:buChar char="•"/>
            </a:pPr>
            <a:r>
              <a:rPr lang="en-US" dirty="0" smtClean="0">
                <a:solidFill>
                  <a:schemeClr val="bg2">
                    <a:lumMod val="50000"/>
                  </a:schemeClr>
                </a:solidFill>
                <a:latin typeface="Cambria" panose="02040503050406030204" pitchFamily="18" charset="0"/>
                <a:ea typeface="Cambria" panose="02040503050406030204" pitchFamily="18" charset="0"/>
              </a:rPr>
              <a:t>SSH </a:t>
            </a:r>
            <a:r>
              <a:rPr lang="en-US" dirty="0">
                <a:solidFill>
                  <a:schemeClr val="bg2">
                    <a:lumMod val="50000"/>
                  </a:schemeClr>
                </a:solidFill>
                <a:latin typeface="Cambria" panose="02040503050406030204" pitchFamily="18" charset="0"/>
                <a:ea typeface="Cambria" panose="02040503050406030204" pitchFamily="18" charset="0"/>
              </a:rPr>
              <a:t>uses TCP connection on port 22</a:t>
            </a:r>
          </a:p>
          <a:p>
            <a:pPr lvl="1">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Login methods:</a:t>
            </a:r>
          </a:p>
          <a:p>
            <a:pPr lvl="2">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Password</a:t>
            </a:r>
          </a:p>
          <a:p>
            <a:pPr lvl="2">
              <a:buFont typeface="Arial" panose="020B0604020202020204" pitchFamily="34" charset="0"/>
              <a:buChar char="•"/>
            </a:pPr>
            <a:r>
              <a:rPr lang="en-US" dirty="0">
                <a:solidFill>
                  <a:schemeClr val="bg2">
                    <a:lumMod val="50000"/>
                  </a:schemeClr>
                </a:solidFill>
                <a:latin typeface="Cambria" panose="02040503050406030204" pitchFamily="18" charset="0"/>
                <a:ea typeface="Cambria" panose="02040503050406030204" pitchFamily="18" charset="0"/>
              </a:rPr>
              <a:t>private key kept on client, public key stored on server (come to this in later security chapter)</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52</a:t>
            </a:fld>
            <a:endParaRPr lang="en"/>
          </a:p>
        </p:txBody>
      </p:sp>
    </p:spTree>
    <p:extLst>
      <p:ext uri="{BB962C8B-B14F-4D97-AF65-F5344CB8AC3E}">
        <p14:creationId xmlns:p14="http://schemas.microsoft.com/office/powerpoint/2010/main" val="1064049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000" dirty="0">
                <a:latin typeface="Times New Roman" pitchFamily="18" charset="0"/>
                <a:cs typeface="Times New Roman" pitchFamily="18" charset="0"/>
              </a:rPr>
              <a:t>WWW Architecture</a:t>
            </a:r>
            <a:endParaRPr lang="en-IN" sz="4000" dirty="0"/>
          </a:p>
        </p:txBody>
      </p:sp>
      <p:sp>
        <p:nvSpPr>
          <p:cNvPr id="8" name="Subtitle 7"/>
          <p:cNvSpPr>
            <a:spLocks noGrp="1"/>
          </p:cNvSpPr>
          <p:nvPr>
            <p:ph type="subTitle"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53</a:t>
            </a:fld>
            <a:endParaRPr lang="en"/>
          </a:p>
        </p:txBody>
      </p:sp>
      <p:pic>
        <p:nvPicPr>
          <p:cNvPr id="2" name="Google Shape;94;p16">
            <a:extLst>
              <a:ext uri="{FF2B5EF4-FFF2-40B4-BE49-F238E27FC236}">
                <a16:creationId xmlns:a16="http://schemas.microsoft.com/office/drawing/2014/main" xmlns="" id="{B71C82B3-3DAF-4AC8-8A98-A86AF5146B79}"/>
              </a:ext>
            </a:extLst>
          </p:cNvPr>
          <p:cNvPicPr preferRelativeResize="0"/>
          <p:nvPr/>
        </p:nvPicPr>
        <p:blipFill>
          <a:blip r:embed="rId2">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8360713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a:ea typeface="Cambria"/>
                <a:cs typeface="Cambria"/>
                <a:sym typeface="Cambria"/>
              </a:rPr>
              <a:t>WWW Architecture</a:t>
            </a:r>
            <a:endParaRPr lang="en-IN" sz="3200" dirty="0"/>
          </a:p>
        </p:txBody>
      </p:sp>
      <p:sp>
        <p:nvSpPr>
          <p:cNvPr id="3" name="Text Placeholder 2"/>
          <p:cNvSpPr>
            <a:spLocks noGrp="1"/>
          </p:cNvSpPr>
          <p:nvPr>
            <p:ph type="body" idx="1"/>
          </p:nvPr>
        </p:nvSpPr>
        <p:spPr/>
        <p:txBody>
          <a:bodyPr/>
          <a:lstStyle/>
          <a:p>
            <a:pPr indent="-317500">
              <a:buClr>
                <a:srgbClr val="000000"/>
              </a:buClr>
              <a:buSzPts val="1400"/>
              <a:buFont typeface="Cambria"/>
              <a:buChar char="●"/>
            </a:pPr>
            <a:r>
              <a:rPr lang="en-IN" sz="1400" dirty="0">
                <a:solidFill>
                  <a:srgbClr val="000000"/>
                </a:solidFill>
                <a:latin typeface="Cambria"/>
                <a:ea typeface="Cambria"/>
                <a:cs typeface="Cambria"/>
                <a:sym typeface="Cambria"/>
              </a:rPr>
              <a:t>WWW is a networked information system (repository of information) and it provides distributed client-server service, in which a client using a browser can access a service using a server.</a:t>
            </a:r>
          </a:p>
          <a:p>
            <a:pPr lvl="1">
              <a:buClr>
                <a:srgbClr val="000000"/>
              </a:buClr>
              <a:buFont typeface="Cambria"/>
              <a:buChar char="●"/>
            </a:pPr>
            <a:r>
              <a:rPr lang="en-IN" dirty="0">
                <a:solidFill>
                  <a:srgbClr val="000000"/>
                </a:solidFill>
                <a:latin typeface="Cambria"/>
                <a:ea typeface="Cambria"/>
                <a:cs typeface="Cambria"/>
                <a:sym typeface="Cambria"/>
              </a:rPr>
              <a:t>Sites</a:t>
            </a:r>
          </a:p>
          <a:p>
            <a:pPr lvl="1">
              <a:buClr>
                <a:srgbClr val="000000"/>
              </a:buClr>
              <a:buFont typeface="Cambria"/>
              <a:buChar char="●"/>
            </a:pPr>
            <a:r>
              <a:rPr lang="en-IN" dirty="0">
                <a:solidFill>
                  <a:srgbClr val="000000"/>
                </a:solidFill>
                <a:latin typeface="Cambria"/>
                <a:ea typeface="Cambria"/>
                <a:cs typeface="Cambria"/>
                <a:sym typeface="Cambria"/>
              </a:rPr>
              <a:t>Web pages (simple /  composite)</a:t>
            </a:r>
          </a:p>
          <a:p>
            <a:pPr indent="-317500">
              <a:buClr>
                <a:srgbClr val="000000"/>
              </a:buClr>
              <a:buSzPts val="1400"/>
              <a:buFont typeface="Cambria"/>
              <a:buChar char="●"/>
            </a:pPr>
            <a:endParaRPr lang="en-IN" sz="1400" dirty="0">
              <a:solidFill>
                <a:srgbClr val="000000"/>
              </a:solidFill>
              <a:latin typeface="Cambria"/>
              <a:ea typeface="Cambria"/>
              <a:cs typeface="Cambria"/>
              <a:sym typeface="Cambria"/>
            </a:endParaRPr>
          </a:p>
          <a:p>
            <a:pPr lvl="0" indent="-317500">
              <a:spcBef>
                <a:spcPts val="1600"/>
              </a:spcBef>
              <a:buClr>
                <a:srgbClr val="000000"/>
              </a:buClr>
              <a:buSzPts val="1400"/>
              <a:buFont typeface="Cambria"/>
              <a:buChar char="●"/>
            </a:pPr>
            <a:endParaRPr lang="en-IN" sz="1400" dirty="0">
              <a:solidFill>
                <a:srgbClr val="000000"/>
              </a:solidFill>
              <a:latin typeface="Cambria"/>
              <a:ea typeface="Cambria"/>
              <a:cs typeface="Cambria"/>
              <a:sym typeface="Cambria"/>
            </a:endParaRPr>
          </a:p>
          <a:p>
            <a:pPr lvl="0" indent="0">
              <a:spcBef>
                <a:spcPts val="1600"/>
              </a:spcBef>
              <a:buNone/>
            </a:pPr>
            <a:endParaRPr lang="en-IN" sz="1400" dirty="0">
              <a:solidFill>
                <a:srgbClr val="000000"/>
              </a:solidFill>
              <a:latin typeface="Cambria"/>
              <a:ea typeface="Cambria"/>
              <a:cs typeface="Cambria"/>
              <a:sym typeface="Cambria"/>
            </a:endParaRPr>
          </a:p>
          <a:p>
            <a:pPr marL="0" lvl="0" indent="0">
              <a:spcBef>
                <a:spcPts val="1600"/>
              </a:spcBef>
              <a:spcAft>
                <a:spcPts val="1600"/>
              </a:spcAft>
              <a:buNone/>
            </a:pPr>
            <a:endParaRPr lang="en-IN" sz="1400"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54</a:t>
            </a:fld>
            <a:endParaRPr lang="en"/>
          </a:p>
        </p:txBody>
      </p:sp>
      <p:grpSp>
        <p:nvGrpSpPr>
          <p:cNvPr id="5" name="Group 4"/>
          <p:cNvGrpSpPr/>
          <p:nvPr/>
        </p:nvGrpSpPr>
        <p:grpSpPr>
          <a:xfrm>
            <a:off x="1328192" y="3290276"/>
            <a:ext cx="5867400" cy="1066800"/>
            <a:chOff x="1447800" y="4648200"/>
            <a:chExt cx="5867400" cy="1066800"/>
          </a:xfrm>
        </p:grpSpPr>
        <p:sp>
          <p:nvSpPr>
            <p:cNvPr id="6" name="Rectangle 5"/>
            <p:cNvSpPr/>
            <p:nvPr/>
          </p:nvSpPr>
          <p:spPr>
            <a:xfrm>
              <a:off x="1447800" y="4724400"/>
              <a:ext cx="1295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7" name="Rectangle 6"/>
            <p:cNvSpPr/>
            <p:nvPr/>
          </p:nvSpPr>
          <p:spPr>
            <a:xfrm>
              <a:off x="6019800" y="4724400"/>
              <a:ext cx="1295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8" name="Straight Arrow Connector 7"/>
            <p:cNvCxnSpPr/>
            <p:nvPr/>
          </p:nvCxnSpPr>
          <p:spPr>
            <a:xfrm>
              <a:off x="2743200" y="5029200"/>
              <a:ext cx="3276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5200" y="4648200"/>
              <a:ext cx="1524000" cy="369332"/>
            </a:xfrm>
            <a:prstGeom prst="rect">
              <a:avLst/>
            </a:prstGeom>
            <a:noFill/>
          </p:spPr>
          <p:txBody>
            <a:bodyPr wrap="square" rtlCol="0">
              <a:spAutoFit/>
            </a:bodyPr>
            <a:lstStyle/>
            <a:p>
              <a:r>
                <a:rPr lang="en-US" dirty="0"/>
                <a:t>Request</a:t>
              </a:r>
            </a:p>
          </p:txBody>
        </p:sp>
        <p:sp>
          <p:nvSpPr>
            <p:cNvPr id="10" name="TextBox 9"/>
            <p:cNvSpPr txBox="1"/>
            <p:nvPr/>
          </p:nvSpPr>
          <p:spPr>
            <a:xfrm>
              <a:off x="3429000" y="5257800"/>
              <a:ext cx="1295400" cy="369332"/>
            </a:xfrm>
            <a:prstGeom prst="rect">
              <a:avLst/>
            </a:prstGeom>
            <a:noFill/>
          </p:spPr>
          <p:txBody>
            <a:bodyPr wrap="square" rtlCol="0">
              <a:spAutoFit/>
            </a:bodyPr>
            <a:lstStyle/>
            <a:p>
              <a:r>
                <a:rPr lang="en-US" dirty="0"/>
                <a:t>Response</a:t>
              </a:r>
            </a:p>
          </p:txBody>
        </p:sp>
        <p:cxnSp>
          <p:nvCxnSpPr>
            <p:cNvPr id="11" name="Straight Arrow Connector 10"/>
            <p:cNvCxnSpPr/>
            <p:nvPr/>
          </p:nvCxnSpPr>
          <p:spPr>
            <a:xfrm rot="10800000">
              <a:off x="2819400" y="5334000"/>
              <a:ext cx="3276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01918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Hypertext and Hypermedia</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Hypertext –creating a document that in turn refer to other document. In a hypertext document, a part of text can be defined as a link to another document.</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Hypermedia is a term applied to document that contains links to other textual document or documents containing graphics, video, or audio.</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55</a:t>
            </a:fld>
            <a:endParaRPr lang="en"/>
          </a:p>
        </p:txBody>
      </p:sp>
      <p:pic>
        <p:nvPicPr>
          <p:cNvPr id="5" name="Picture 4" descr="Difference between Hypertext and Hypermedia (with Comparison Chart ..."/>
          <p:cNvPicPr/>
          <p:nvPr/>
        </p:nvPicPr>
        <p:blipFill>
          <a:blip r:embed="rId2"/>
          <a:srcRect/>
          <a:stretch>
            <a:fillRect/>
          </a:stretch>
        </p:blipFill>
        <p:spPr bwMode="auto">
          <a:xfrm>
            <a:off x="840828" y="2475187"/>
            <a:ext cx="3983420" cy="1234965"/>
          </a:xfrm>
          <a:prstGeom prst="rect">
            <a:avLst/>
          </a:prstGeom>
          <a:noFill/>
          <a:ln w="9525">
            <a:noFill/>
            <a:miter lim="800000"/>
            <a:headEnd/>
            <a:tailEnd/>
          </a:ln>
        </p:spPr>
      </p:pic>
    </p:spTree>
    <p:extLst>
      <p:ext uri="{BB962C8B-B14F-4D97-AF65-F5344CB8AC3E}">
        <p14:creationId xmlns:p14="http://schemas.microsoft.com/office/powerpoint/2010/main" val="8282992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Web Client (Browser)</a:t>
            </a:r>
            <a:br>
              <a:rPr lang="en-US" sz="3200" dirty="0">
                <a:latin typeface="Cambria" pitchFamily="18" charset="0"/>
              </a:rPr>
            </a:b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It is an application software that allows us to view and explore information on the web. User can request for any web page by just entering a URL into address bar.</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Web browser can show text, audio, video, animation and more. It is the responsibility of a web browser to interpret text and commands contained in the web page.</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A variety of vendors offer commercial browsers that interpret and display a Web document, and all of them use nearly the same architecture. Each browser usually consists of three parts: </a:t>
            </a:r>
          </a:p>
          <a:p>
            <a:pPr marL="914400" lvl="2">
              <a:spcBef>
                <a:spcPts val="0"/>
              </a:spcBef>
              <a:buClr>
                <a:srgbClr val="000000"/>
              </a:buClr>
              <a:buFont typeface="Cambria"/>
              <a:buChar char="●"/>
            </a:pPr>
            <a:r>
              <a:rPr lang="en-US" dirty="0">
                <a:solidFill>
                  <a:srgbClr val="000000"/>
                </a:solidFill>
                <a:latin typeface="Cambria"/>
                <a:ea typeface="Cambria"/>
                <a:cs typeface="Cambria"/>
                <a:sym typeface="Cambria"/>
              </a:rPr>
              <a:t>a controller – receives input from keyboard</a:t>
            </a:r>
          </a:p>
          <a:p>
            <a:pPr marL="914400" lvl="2">
              <a:spcBef>
                <a:spcPts val="0"/>
              </a:spcBef>
              <a:buClr>
                <a:srgbClr val="000000"/>
              </a:buClr>
              <a:buFont typeface="Cambria"/>
              <a:buChar char="●"/>
            </a:pPr>
            <a:r>
              <a:rPr lang="en-US" dirty="0">
                <a:solidFill>
                  <a:srgbClr val="000000"/>
                </a:solidFill>
                <a:latin typeface="Cambria"/>
                <a:ea typeface="Cambria"/>
                <a:cs typeface="Cambria"/>
                <a:sym typeface="Cambria"/>
              </a:rPr>
              <a:t>client protocol – access the document</a:t>
            </a:r>
          </a:p>
          <a:p>
            <a:pPr marL="914400" lvl="2">
              <a:spcBef>
                <a:spcPts val="0"/>
              </a:spcBef>
              <a:buClr>
                <a:srgbClr val="000000"/>
              </a:buClr>
              <a:buFont typeface="Cambria"/>
              <a:buChar char="●"/>
            </a:pPr>
            <a:r>
              <a:rPr lang="en-US" dirty="0">
                <a:solidFill>
                  <a:srgbClr val="000000"/>
                </a:solidFill>
                <a:latin typeface="Cambria"/>
                <a:ea typeface="Cambria"/>
                <a:cs typeface="Cambria"/>
                <a:sym typeface="Cambria"/>
              </a:rPr>
              <a:t>Interpreters – display document on screen</a:t>
            </a: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endParaRPr lang="en-US"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56</a:t>
            </a:fld>
            <a:endParaRPr lang="en"/>
          </a:p>
        </p:txBody>
      </p:sp>
    </p:spTree>
    <p:extLst>
      <p:ext uri="{BB962C8B-B14F-4D97-AF65-F5344CB8AC3E}">
        <p14:creationId xmlns:p14="http://schemas.microsoft.com/office/powerpoint/2010/main" val="719488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Web Server</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Web site is collection of web pages while web server is a software that respond to the request for web resources.</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When client sends request for a web page, the web server search for the requested page if requested page is found then it will send it to client with an HTTP response.</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If the requested web page is not found, web server will the send an HTTP response : Error 404 Not found.</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A server can also become more efficient through multithreading or multiprocessing. In this case, a server can answer more than one request at a time.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Some popular Web servers include Apache and Microsoft Internet Information Server.</a:t>
            </a: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57</a:t>
            </a:fld>
            <a:endParaRPr lang="en"/>
          </a:p>
        </p:txBody>
      </p:sp>
    </p:spTree>
    <p:extLst>
      <p:ext uri="{BB962C8B-B14F-4D97-AF65-F5344CB8AC3E}">
        <p14:creationId xmlns:p14="http://schemas.microsoft.com/office/powerpoint/2010/main" val="23434194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Uniform Resource Locator (URL)</a:t>
            </a:r>
            <a:br>
              <a:rPr lang="en-US" sz="3200" dirty="0">
                <a:latin typeface="Cambria" pitchFamily="18" charset="0"/>
              </a:rPr>
            </a:b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A URL (Uniform Resource Locator) is a unique identifier used to locate a resource on the internet. </a:t>
            </a: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Protocol - client-server application program used to retrieve the document (http)</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Host - domain name of the computer on which the information is located (www)</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Port – (optional) If the port is included, it is inserted between the host and the path, and it is separated from the host by a colon.</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Path - pathname of the file where the information is located. </a:t>
            </a:r>
          </a:p>
          <a:p>
            <a:endParaRPr lang="en-US" dirty="0"/>
          </a:p>
          <a:p>
            <a:pPr marL="457200" lvl="1">
              <a:spcBef>
                <a:spcPts val="0"/>
              </a:spcBef>
              <a:buClr>
                <a:srgbClr val="000000"/>
              </a:buClr>
              <a:buFont typeface="Cambria"/>
              <a:buChar char="●"/>
            </a:pPr>
            <a:endParaRPr lang="en-US" dirty="0">
              <a:solidFill>
                <a:srgbClr val="000000"/>
              </a:solidFill>
              <a:latin typeface="Cambria"/>
              <a:ea typeface="Cambria"/>
              <a:cs typeface="Cambria"/>
              <a:sym typeface="Cambria"/>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58</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7" y="1733931"/>
            <a:ext cx="72485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55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000" dirty="0">
                <a:latin typeface="Times New Roman" pitchFamily="18" charset="0"/>
                <a:cs typeface="Times New Roman" pitchFamily="18" charset="0"/>
              </a:rPr>
              <a:t>Web Documents</a:t>
            </a:r>
            <a:endParaRPr lang="en-IN" sz="4000" dirty="0"/>
          </a:p>
        </p:txBody>
      </p:sp>
      <p:sp>
        <p:nvSpPr>
          <p:cNvPr id="6" name="Subtitle 5"/>
          <p:cNvSpPr>
            <a:spLocks noGrp="1"/>
          </p:cNvSpPr>
          <p:nvPr>
            <p:ph type="subTitle"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59</a:t>
            </a:fld>
            <a:endParaRPr lang="en"/>
          </a:p>
        </p:txBody>
      </p:sp>
      <p:pic>
        <p:nvPicPr>
          <p:cNvPr id="7" name="Picture 2"/>
          <p:cNvPicPr>
            <a:picLocks noChangeAspect="1" noChangeArrowheads="1"/>
          </p:cNvPicPr>
          <p:nvPr/>
        </p:nvPicPr>
        <p:blipFill>
          <a:blip r:embed="rId2"/>
          <a:srcRect/>
          <a:stretch>
            <a:fillRect/>
          </a:stretch>
        </p:blipFill>
        <p:spPr bwMode="auto">
          <a:xfrm>
            <a:off x="228600" y="171450"/>
            <a:ext cx="1524000" cy="914400"/>
          </a:xfrm>
          <a:prstGeom prst="rect">
            <a:avLst/>
          </a:prstGeom>
          <a:noFill/>
          <a:ln w="9525">
            <a:noFill/>
            <a:miter lim="800000"/>
            <a:headEnd/>
            <a:tailEnd/>
          </a:ln>
          <a:effectLst/>
        </p:spPr>
      </p:pic>
    </p:spTree>
    <p:extLst>
      <p:ext uri="{BB962C8B-B14F-4D97-AF65-F5344CB8AC3E}">
        <p14:creationId xmlns:p14="http://schemas.microsoft.com/office/powerpoint/2010/main" val="2103040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521E5-7E38-48CE-9BEB-B2343B19C5F8}"/>
              </a:ext>
            </a:extLst>
          </p:cNvPr>
          <p:cNvSpPr>
            <a:spLocks noGrp="1"/>
          </p:cNvSpPr>
          <p:nvPr>
            <p:ph type="title"/>
          </p:nvPr>
        </p:nvSpPr>
        <p:spPr>
          <a:xfrm>
            <a:off x="311700" y="138000"/>
            <a:ext cx="8520600" cy="415980"/>
          </a:xfrm>
        </p:spPr>
        <p:txBody>
          <a:bodyPr/>
          <a:lstStyle/>
          <a:p>
            <a:r>
              <a:rPr lang="en-IN" sz="3200" dirty="0">
                <a:latin typeface="Cambria" panose="02040503050406030204" pitchFamily="18" charset="0"/>
                <a:ea typeface="Cambria" panose="02040503050406030204" pitchFamily="18" charset="0"/>
              </a:rPr>
              <a:t>Domain Name Space</a:t>
            </a:r>
          </a:p>
        </p:txBody>
      </p:sp>
      <p:sp>
        <p:nvSpPr>
          <p:cNvPr id="3" name="Text Placeholder 2">
            <a:extLst>
              <a:ext uri="{FF2B5EF4-FFF2-40B4-BE49-F238E27FC236}">
                <a16:creationId xmlns:a16="http://schemas.microsoft.com/office/drawing/2014/main" xmlns="" id="{3145DD13-8401-484F-8DFD-858E017A1779}"/>
              </a:ext>
            </a:extLst>
          </p:cNvPr>
          <p:cNvSpPr>
            <a:spLocks noGrp="1"/>
          </p:cNvSpPr>
          <p:nvPr>
            <p:ph type="body" idx="1"/>
          </p:nvPr>
        </p:nvSpPr>
        <p:spPr>
          <a:xfrm>
            <a:off x="4431836" y="760888"/>
            <a:ext cx="4400464" cy="3902329"/>
          </a:xfrm>
        </p:spPr>
        <p:txBody>
          <a:bodyPr/>
          <a:lstStyle/>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Hierarchical name space – DNS was designed.</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Names are defined in inverted tree structure with root at top. </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Tree have 128 levels – 0 (root) to 127.</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Label</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Each node in a tree has a label – max of 63 characters.</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Root label is a null string.</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Children node should have different labels that will ensure uniqueness in domain names.</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Domain Name</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Full domain name is the sequence of labels separated by dots. </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Domain names read from nodes up to the root.</a:t>
            </a:r>
          </a:p>
          <a:p>
            <a:pPr algn="just">
              <a:buFont typeface="Wingdings" panose="05000000000000000000" pitchFamily="2" charset="2"/>
              <a:buChar char="ü"/>
            </a:pPr>
            <a:r>
              <a:rPr lang="en-IN" sz="1400" dirty="0">
                <a:solidFill>
                  <a:schemeClr val="bg2">
                    <a:lumMod val="50000"/>
                  </a:schemeClr>
                </a:solidFill>
                <a:latin typeface="Cambria" panose="02040503050406030204" pitchFamily="18" charset="0"/>
                <a:ea typeface="Cambria" panose="02040503050406030204" pitchFamily="18" charset="0"/>
              </a:rPr>
              <a:t>Full domain name always ends in a null label.</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algn="just"/>
            <a:endParaRPr lang="en-IN" sz="16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xmlns="" id="{19387F33-A9C4-4863-90CD-61512570B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pic>
        <p:nvPicPr>
          <p:cNvPr id="5" name="Picture 11">
            <a:extLst>
              <a:ext uri="{FF2B5EF4-FFF2-40B4-BE49-F238E27FC236}">
                <a16:creationId xmlns:a16="http://schemas.microsoft.com/office/drawing/2014/main" xmlns="" id="{38E23C9A-88C8-40B2-8A86-5764F1A57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97" y="724885"/>
            <a:ext cx="3390515" cy="173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xmlns="" id="{156A59BF-8E4B-4869-8E2D-53277C0873C9}"/>
              </a:ext>
            </a:extLst>
          </p:cNvPr>
          <p:cNvSpPr txBox="1"/>
          <p:nvPr/>
        </p:nvSpPr>
        <p:spPr>
          <a:xfrm>
            <a:off x="1461705" y="2573552"/>
            <a:ext cx="1717137"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Domain Name System</a:t>
            </a:r>
          </a:p>
        </p:txBody>
      </p:sp>
      <p:pic>
        <p:nvPicPr>
          <p:cNvPr id="9" name="Picture 8">
            <a:extLst>
              <a:ext uri="{FF2B5EF4-FFF2-40B4-BE49-F238E27FC236}">
                <a16:creationId xmlns:a16="http://schemas.microsoft.com/office/drawing/2014/main" xmlns="" id="{7C064705-1DC8-4DF7-9ACE-14A6E8F48446}"/>
              </a:ext>
            </a:extLst>
          </p:cNvPr>
          <p:cNvPicPr>
            <a:picLocks noChangeAspect="1"/>
          </p:cNvPicPr>
          <p:nvPr/>
        </p:nvPicPr>
        <p:blipFill>
          <a:blip r:embed="rId3"/>
          <a:stretch>
            <a:fillRect/>
          </a:stretch>
        </p:blipFill>
        <p:spPr>
          <a:xfrm>
            <a:off x="738997" y="2850552"/>
            <a:ext cx="3390514" cy="1653228"/>
          </a:xfrm>
          <a:prstGeom prst="rect">
            <a:avLst/>
          </a:prstGeom>
        </p:spPr>
      </p:pic>
      <p:sp>
        <p:nvSpPr>
          <p:cNvPr id="10" name="TextBox 9">
            <a:extLst>
              <a:ext uri="{FF2B5EF4-FFF2-40B4-BE49-F238E27FC236}">
                <a16:creationId xmlns:a16="http://schemas.microsoft.com/office/drawing/2014/main" xmlns="" id="{BFBF18CA-1F46-4E71-BE46-4377A5839F33}"/>
              </a:ext>
            </a:extLst>
          </p:cNvPr>
          <p:cNvSpPr txBox="1"/>
          <p:nvPr/>
        </p:nvSpPr>
        <p:spPr>
          <a:xfrm>
            <a:off x="1007843" y="4583018"/>
            <a:ext cx="1992853"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Domain names and labels</a:t>
            </a:r>
          </a:p>
        </p:txBody>
      </p:sp>
      <p:pic>
        <p:nvPicPr>
          <p:cNvPr id="12" name="Google Shape;94;p16">
            <a:extLst>
              <a:ext uri="{FF2B5EF4-FFF2-40B4-BE49-F238E27FC236}">
                <a16:creationId xmlns:a16="http://schemas.microsoft.com/office/drawing/2014/main" xmlns="" id="{16D0B79F-D8F7-4884-A726-C060D6D844B0}"/>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1796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Static Documents</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The author of a static document determines the contents at the time the document is written.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Since the contents do not change, each request for a static document results in exactly the same response.</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Static documents are prepared using – HTML, XML, XSL, XHTML.</a:t>
            </a:r>
            <a:endParaRPr lang="en-US"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lang="en"/>
          </a:p>
        </p:txBody>
      </p:sp>
      <p:pic>
        <p:nvPicPr>
          <p:cNvPr id="5" name="Picture 2"/>
          <p:cNvPicPr>
            <a:picLocks noChangeAspect="1" noChangeArrowheads="1"/>
          </p:cNvPicPr>
          <p:nvPr/>
        </p:nvPicPr>
        <p:blipFill>
          <a:blip r:embed="rId2"/>
          <a:srcRect/>
          <a:stretch>
            <a:fillRect/>
          </a:stretch>
        </p:blipFill>
        <p:spPr bwMode="auto">
          <a:xfrm>
            <a:off x="1796284" y="2322786"/>
            <a:ext cx="3952875" cy="2010103"/>
          </a:xfrm>
          <a:prstGeom prst="rect">
            <a:avLst/>
          </a:prstGeom>
          <a:noFill/>
          <a:ln w="9525">
            <a:noFill/>
            <a:miter lim="800000"/>
            <a:headEnd/>
            <a:tailEnd/>
          </a:ln>
          <a:effectLst/>
        </p:spPr>
      </p:pic>
    </p:spTree>
    <p:extLst>
      <p:ext uri="{BB962C8B-B14F-4D97-AF65-F5344CB8AC3E}">
        <p14:creationId xmlns:p14="http://schemas.microsoft.com/office/powerpoint/2010/main" val="36495935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Dynamic Documents</a:t>
            </a:r>
            <a:endParaRPr lang="en-IN" sz="3200" dirty="0"/>
          </a:p>
        </p:txBody>
      </p:sp>
      <p:sp>
        <p:nvSpPr>
          <p:cNvPr id="6" name="Text Placeholder 5"/>
          <p:cNvSpPr>
            <a:spLocks noGrp="1"/>
          </p:cNvSpPr>
          <p:nvPr>
            <p:ph type="body" idx="1"/>
          </p:nvPr>
        </p:nvSpPr>
        <p:spPr/>
        <p:txBody>
          <a:bodyPr/>
          <a:lstStyle/>
          <a:p>
            <a:endParaRPr lang="en-IN"/>
          </a:p>
        </p:txBody>
      </p:sp>
      <p:sp>
        <p:nvSpPr>
          <p:cNvPr id="7" name="Text Placeholder 6"/>
          <p:cNvSpPr>
            <a:spLocks noGrp="1"/>
          </p:cNvSpPr>
          <p:nvPr>
            <p:ph type="body" idx="2"/>
          </p:nvPr>
        </p:nvSpPr>
        <p:spPr/>
        <p:txBody>
          <a:bodyPr/>
          <a:lstStyle/>
          <a:p>
            <a:pPr marL="396000" lvl="1" indent="-288000">
              <a:lnSpc>
                <a:spcPct val="100000"/>
              </a:lnSpc>
              <a:spcBef>
                <a:spcPts val="600"/>
              </a:spcBef>
              <a:buFont typeface="Cambria"/>
              <a:buChar char="●"/>
            </a:pPr>
            <a:r>
              <a:rPr lang="en-US" sz="1400" dirty="0">
                <a:latin typeface="Cambria"/>
                <a:ea typeface="Cambria"/>
                <a:cs typeface="Cambria"/>
                <a:sym typeface="Cambria"/>
              </a:rPr>
              <a:t>A dynamic web document does not exist in a predefined form. </a:t>
            </a:r>
          </a:p>
          <a:p>
            <a:pPr marL="396000" lvl="1" indent="-288000">
              <a:lnSpc>
                <a:spcPct val="100000"/>
              </a:lnSpc>
              <a:spcBef>
                <a:spcPts val="600"/>
              </a:spcBef>
              <a:buFont typeface="Cambria"/>
              <a:buChar char="●"/>
            </a:pPr>
            <a:r>
              <a:rPr lang="en-US" sz="1400" dirty="0">
                <a:latin typeface="Cambria"/>
                <a:ea typeface="Cambria"/>
                <a:cs typeface="Cambria"/>
                <a:sym typeface="Cambria"/>
              </a:rPr>
              <a:t>When a request arrives the web server runs an application program that creates the document. </a:t>
            </a:r>
          </a:p>
          <a:p>
            <a:pPr marL="396000" lvl="1" indent="-288000">
              <a:lnSpc>
                <a:spcPct val="100000"/>
              </a:lnSpc>
              <a:spcBef>
                <a:spcPts val="600"/>
              </a:spcBef>
              <a:buFont typeface="Cambria"/>
              <a:buChar char="●"/>
            </a:pPr>
            <a:r>
              <a:rPr lang="en-US" sz="1400" dirty="0">
                <a:latin typeface="Cambria"/>
                <a:ea typeface="Cambria"/>
                <a:cs typeface="Cambria"/>
                <a:sym typeface="Cambria"/>
              </a:rPr>
              <a:t>The server returns the output of the program as a response to the browser that requested the document. </a:t>
            </a:r>
          </a:p>
          <a:p>
            <a:pPr marL="396000" lvl="1" indent="-288000">
              <a:lnSpc>
                <a:spcPct val="100000"/>
              </a:lnSpc>
              <a:spcBef>
                <a:spcPts val="600"/>
              </a:spcBef>
              <a:buFont typeface="Cambria"/>
              <a:buChar char="●"/>
            </a:pPr>
            <a:r>
              <a:rPr lang="en-US" sz="1400" dirty="0">
                <a:latin typeface="Cambria"/>
                <a:ea typeface="Cambria"/>
                <a:cs typeface="Cambria"/>
                <a:sym typeface="Cambria"/>
              </a:rPr>
              <a:t>Since a fresh document is created for each request, the contents of a dynamic document can vary from one request to another.</a:t>
            </a:r>
          </a:p>
          <a:p>
            <a:pPr marL="396000" lvl="1" indent="-288000">
              <a:lnSpc>
                <a:spcPct val="100000"/>
              </a:lnSpc>
              <a:spcBef>
                <a:spcPts val="600"/>
              </a:spcBef>
              <a:buFont typeface="Cambria"/>
              <a:buChar char="●"/>
            </a:pPr>
            <a:r>
              <a:rPr lang="en-US" sz="1400" dirty="0">
                <a:latin typeface="Cambria"/>
                <a:ea typeface="Cambria"/>
                <a:cs typeface="Cambria"/>
                <a:sym typeface="Cambria"/>
              </a:rPr>
              <a:t>Technologies involved – PHP, JSP, ASP etc.</a:t>
            </a:r>
          </a:p>
          <a:p>
            <a:pPr marL="396000" lvl="1" indent="-288000">
              <a:lnSpc>
                <a:spcPct val="100000"/>
              </a:lnSpc>
              <a:spcBef>
                <a:spcPts val="600"/>
              </a:spcBef>
              <a:buFont typeface="Cambria"/>
              <a:buChar char="●"/>
            </a:pPr>
            <a:r>
              <a:rPr lang="en-US" sz="1400" dirty="0">
                <a:latin typeface="Cambria"/>
                <a:ea typeface="Cambria"/>
                <a:cs typeface="Cambria"/>
                <a:sym typeface="Cambria"/>
              </a:rPr>
              <a:t>Dynamic documents are sometimes referred to as server-site dynamic documents.</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61</a:t>
            </a:fld>
            <a:endParaRPr lang="en"/>
          </a:p>
        </p:txBody>
      </p:sp>
      <p:pic>
        <p:nvPicPr>
          <p:cNvPr id="5" name="Picture 2"/>
          <p:cNvPicPr>
            <a:picLocks noChangeAspect="1" noChangeArrowheads="1"/>
          </p:cNvPicPr>
          <p:nvPr/>
        </p:nvPicPr>
        <p:blipFill>
          <a:blip r:embed="rId2"/>
          <a:srcRect/>
          <a:stretch>
            <a:fillRect/>
          </a:stretch>
        </p:blipFill>
        <p:spPr bwMode="auto">
          <a:xfrm>
            <a:off x="283478" y="1638982"/>
            <a:ext cx="4545395" cy="2827940"/>
          </a:xfrm>
          <a:prstGeom prst="rect">
            <a:avLst/>
          </a:prstGeom>
          <a:noFill/>
          <a:ln w="9525">
            <a:noFill/>
            <a:miter lim="800000"/>
            <a:headEnd/>
            <a:tailEnd/>
          </a:ln>
          <a:effectLst/>
        </p:spPr>
      </p:pic>
    </p:spTree>
    <p:extLst>
      <p:ext uri="{BB962C8B-B14F-4D97-AF65-F5344CB8AC3E}">
        <p14:creationId xmlns:p14="http://schemas.microsoft.com/office/powerpoint/2010/main" val="1221824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Active Documents</a:t>
            </a:r>
            <a:endParaRPr lang="en-IN" sz="3200" dirty="0"/>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62</a:t>
            </a:fld>
            <a:endParaRPr lang="en"/>
          </a:p>
        </p:txBody>
      </p:sp>
      <p:pic>
        <p:nvPicPr>
          <p:cNvPr id="9" name="Picture 2"/>
          <p:cNvPicPr>
            <a:picLocks noChangeAspect="1" noChangeArrowheads="1"/>
          </p:cNvPicPr>
          <p:nvPr/>
        </p:nvPicPr>
        <p:blipFill>
          <a:blip r:embed="rId2"/>
          <a:srcRect/>
          <a:stretch>
            <a:fillRect/>
          </a:stretch>
        </p:blipFill>
        <p:spPr bwMode="auto">
          <a:xfrm>
            <a:off x="322669" y="1499615"/>
            <a:ext cx="3783724" cy="2622167"/>
          </a:xfrm>
          <a:prstGeom prst="rect">
            <a:avLst/>
          </a:prstGeom>
          <a:noFill/>
          <a:ln w="9525">
            <a:noFill/>
            <a:miter lim="800000"/>
            <a:headEnd/>
            <a:tailEnd/>
          </a:ln>
          <a:effectLst/>
        </p:spPr>
      </p:pic>
      <p:sp>
        <p:nvSpPr>
          <p:cNvPr id="10" name="Rectangle 9"/>
          <p:cNvSpPr/>
          <p:nvPr/>
        </p:nvSpPr>
        <p:spPr>
          <a:xfrm>
            <a:off x="4956048" y="1663809"/>
            <a:ext cx="3639312" cy="2400657"/>
          </a:xfrm>
          <a:prstGeom prst="rect">
            <a:avLst/>
          </a:prstGeom>
        </p:spPr>
        <p:txBody>
          <a:bodyPr wrap="square">
            <a:spAutoFit/>
          </a:bodyPr>
          <a:lstStyle/>
          <a:p>
            <a:pPr marL="457200" lvl="1">
              <a:spcBef>
                <a:spcPts val="600"/>
              </a:spcBef>
              <a:buFont typeface="Cambria"/>
              <a:buChar char="●"/>
            </a:pPr>
            <a:r>
              <a:rPr lang="en-US" dirty="0">
                <a:latin typeface="Cambria"/>
                <a:ea typeface="Cambria"/>
                <a:cs typeface="Cambria"/>
                <a:sym typeface="Cambria"/>
              </a:rPr>
              <a:t>An active web document consists of a computer program that the server sends to the browser and that the browser must run locally. </a:t>
            </a:r>
          </a:p>
          <a:p>
            <a:pPr marL="457200" lvl="1">
              <a:spcBef>
                <a:spcPts val="600"/>
              </a:spcBef>
              <a:buFont typeface="Cambria"/>
              <a:buChar char="●"/>
            </a:pPr>
            <a:r>
              <a:rPr lang="en-US" dirty="0">
                <a:latin typeface="Cambria"/>
                <a:ea typeface="Cambria"/>
                <a:cs typeface="Cambria"/>
                <a:sym typeface="Cambria"/>
              </a:rPr>
              <a:t>When it runs, the active document program can interact with the user and change the display continuously.</a:t>
            </a:r>
          </a:p>
          <a:p>
            <a:pPr marL="457200" lvl="1">
              <a:spcBef>
                <a:spcPts val="600"/>
              </a:spcBef>
              <a:buFont typeface="Cambria"/>
              <a:buChar char="●"/>
            </a:pPr>
            <a:r>
              <a:rPr lang="en-US" dirty="0">
                <a:latin typeface="Cambria"/>
                <a:ea typeface="Cambria"/>
                <a:cs typeface="Cambria"/>
                <a:sym typeface="Cambria"/>
              </a:rPr>
              <a:t>Active documents are sometimes referred to as client-site dynamic documents.</a:t>
            </a:r>
          </a:p>
        </p:txBody>
      </p:sp>
    </p:spTree>
    <p:extLst>
      <p:ext uri="{BB962C8B-B14F-4D97-AF65-F5344CB8AC3E}">
        <p14:creationId xmlns:p14="http://schemas.microsoft.com/office/powerpoint/2010/main" val="437348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4000" dirty="0">
                <a:latin typeface="Times New Roman" pitchFamily="18" charset="0"/>
                <a:cs typeface="Times New Roman" pitchFamily="18" charset="0"/>
              </a:rPr>
              <a:t>HTTP</a:t>
            </a:r>
            <a:endParaRPr lang="en-IN" sz="4000" dirty="0"/>
          </a:p>
        </p:txBody>
      </p:sp>
      <p:sp>
        <p:nvSpPr>
          <p:cNvPr id="7" name="Subtitle 6"/>
          <p:cNvSpPr>
            <a:spLocks noGrp="1"/>
          </p:cNvSpPr>
          <p:nvPr>
            <p:ph type="subTitle" idx="1"/>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63</a:t>
            </a:fld>
            <a:endParaRPr lang="en"/>
          </a:p>
        </p:txBody>
      </p:sp>
      <p:pic>
        <p:nvPicPr>
          <p:cNvPr id="8" name="Picture 2"/>
          <p:cNvPicPr>
            <a:picLocks noChangeAspect="1" noChangeArrowheads="1"/>
          </p:cNvPicPr>
          <p:nvPr/>
        </p:nvPicPr>
        <p:blipFill>
          <a:blip r:embed="rId2"/>
          <a:srcRect/>
          <a:stretch>
            <a:fillRect/>
          </a:stretch>
        </p:blipFill>
        <p:spPr bwMode="auto">
          <a:xfrm>
            <a:off x="228600" y="171450"/>
            <a:ext cx="1524000" cy="914400"/>
          </a:xfrm>
          <a:prstGeom prst="rect">
            <a:avLst/>
          </a:prstGeom>
          <a:noFill/>
          <a:ln w="9525">
            <a:noFill/>
            <a:miter lim="800000"/>
            <a:headEnd/>
            <a:tailEnd/>
          </a:ln>
          <a:effectLst/>
        </p:spPr>
      </p:pic>
    </p:spTree>
    <p:extLst>
      <p:ext uri="{BB962C8B-B14F-4D97-AF65-F5344CB8AC3E}">
        <p14:creationId xmlns:p14="http://schemas.microsoft.com/office/powerpoint/2010/main" val="35011231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latin typeface="Cambria" pitchFamily="18" charset="0"/>
              </a:rPr>
              <a:t>HTTP</a:t>
            </a:r>
            <a:endParaRPr lang="en-IN" sz="3200" dirty="0"/>
          </a:p>
        </p:txBody>
      </p:sp>
      <p:sp>
        <p:nvSpPr>
          <p:cNvPr id="7" name="Text Placeholder 6"/>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The Hypertext Transfer Protocol (HTTP) is a protocol used mainly to access data on the World Wide Web.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HTTP functions as a combination of FTP and SMTP.</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HTTP uses the services of TCP on well-known port 80.</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64</a:t>
            </a:fld>
            <a:endParaRPr lang="en"/>
          </a:p>
        </p:txBody>
      </p:sp>
    </p:spTree>
    <p:extLst>
      <p:ext uri="{BB962C8B-B14F-4D97-AF65-F5344CB8AC3E}">
        <p14:creationId xmlns:p14="http://schemas.microsoft.com/office/powerpoint/2010/main" val="14221462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latin typeface="Cambria" pitchFamily="18" charset="0"/>
              </a:rPr>
              <a:t>HTTP Transaction</a:t>
            </a:r>
            <a:endParaRPr lang="en-IN" sz="3200" dirty="0"/>
          </a:p>
        </p:txBody>
      </p:sp>
      <p:sp>
        <p:nvSpPr>
          <p:cNvPr id="7" name="Text Placeholder 6"/>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The Hypertext Transfer Protocol (HTTP) is a protocol used mainly to access data on the World Wide Web.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HTTP functions as a combination of FTP and SMTP.</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HTTP uses the services of TCP on well-known port 80.</a:t>
            </a:r>
          </a:p>
          <a:p>
            <a:pPr marL="457200" lvl="1">
              <a:spcBef>
                <a:spcPts val="0"/>
              </a:spcBef>
              <a:buClr>
                <a:srgbClr val="000000"/>
              </a:buClr>
              <a:buNone/>
            </a:pPr>
            <a:endParaRPr lang="en-US" dirty="0">
              <a:solidFill>
                <a:srgbClr val="000000"/>
              </a:solidFill>
              <a:latin typeface="Cambria"/>
              <a:ea typeface="Cambria"/>
              <a:cs typeface="Cambria"/>
              <a:sym typeface="Cambria"/>
            </a:endParaRPr>
          </a:p>
          <a:p>
            <a:pPr marL="914400" lvl="2">
              <a:spcBef>
                <a:spcPts val="0"/>
              </a:spcBef>
              <a:buClr>
                <a:srgbClr val="000000"/>
              </a:buClr>
              <a:buFont typeface="Cambria"/>
              <a:buChar char="●"/>
            </a:pPr>
            <a:r>
              <a:rPr lang="en-US" dirty="0">
                <a:solidFill>
                  <a:srgbClr val="000000"/>
                </a:solidFill>
                <a:latin typeface="Cambria"/>
                <a:ea typeface="Cambria"/>
                <a:cs typeface="Cambria"/>
                <a:sym typeface="Cambria"/>
              </a:rPr>
              <a:t>Request message</a:t>
            </a:r>
          </a:p>
          <a:p>
            <a:pPr marL="914400" lvl="2">
              <a:spcBef>
                <a:spcPts val="0"/>
              </a:spcBef>
              <a:buClr>
                <a:srgbClr val="000000"/>
              </a:buClr>
              <a:buFont typeface="Cambria"/>
              <a:buChar char="●"/>
            </a:pPr>
            <a:r>
              <a:rPr lang="en-US" dirty="0">
                <a:solidFill>
                  <a:srgbClr val="000000"/>
                </a:solidFill>
                <a:latin typeface="Cambria"/>
                <a:ea typeface="Cambria"/>
                <a:cs typeface="Cambria"/>
                <a:sym typeface="Cambria"/>
              </a:rPr>
              <a:t>Request Line   </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65</a:t>
            </a:fld>
            <a:endParaRPr lang="en"/>
          </a:p>
        </p:txBody>
      </p:sp>
      <p:pic>
        <p:nvPicPr>
          <p:cNvPr id="8" name="Picture 3"/>
          <p:cNvPicPr>
            <a:picLocks noChangeAspect="1" noChangeArrowheads="1"/>
          </p:cNvPicPr>
          <p:nvPr/>
        </p:nvPicPr>
        <p:blipFill>
          <a:blip r:embed="rId2"/>
          <a:srcRect/>
          <a:stretch>
            <a:fillRect/>
          </a:stretch>
        </p:blipFill>
        <p:spPr bwMode="auto">
          <a:xfrm>
            <a:off x="4981084" y="1780683"/>
            <a:ext cx="3743325" cy="1876425"/>
          </a:xfrm>
          <a:prstGeom prst="rect">
            <a:avLst/>
          </a:prstGeom>
          <a:noFill/>
          <a:ln w="9525">
            <a:noFill/>
            <a:miter lim="800000"/>
            <a:headEnd/>
            <a:tailEnd/>
          </a:ln>
          <a:effectLst/>
        </p:spPr>
      </p:pic>
    </p:spTree>
    <p:extLst>
      <p:ext uri="{BB962C8B-B14F-4D97-AF65-F5344CB8AC3E}">
        <p14:creationId xmlns:p14="http://schemas.microsoft.com/office/powerpoint/2010/main" val="2873660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latin typeface="Cambria" pitchFamily="18" charset="0"/>
              </a:rPr>
              <a:t>HTTP Transaction (</a:t>
            </a:r>
            <a:r>
              <a:rPr lang="en-US" sz="3200" dirty="0" err="1">
                <a:latin typeface="Cambria" pitchFamily="18" charset="0"/>
              </a:rPr>
              <a:t>Cont</a:t>
            </a:r>
            <a:r>
              <a:rPr lang="en-US" sz="3200" dirty="0">
                <a:latin typeface="Cambria" pitchFamily="18" charset="0"/>
              </a:rPr>
              <a:t> . . .)</a:t>
            </a:r>
            <a:endParaRPr lang="en-IN" sz="3200" dirty="0"/>
          </a:p>
        </p:txBody>
      </p:sp>
      <p:sp>
        <p:nvSpPr>
          <p:cNvPr id="7" name="Text Placeholder 6"/>
          <p:cNvSpPr>
            <a:spLocks noGrp="1"/>
          </p:cNvSpPr>
          <p:nvPr>
            <p:ph type="body" idx="1"/>
          </p:nvPr>
        </p:nvSpPr>
        <p:spPr/>
        <p:txBody>
          <a:bodyPr/>
          <a:lstStyle/>
          <a:p>
            <a:r>
              <a:rPr lang="en-US" sz="1400" dirty="0">
                <a:latin typeface="Cambria" pitchFamily="18" charset="0"/>
              </a:rPr>
              <a:t>Format of request message and response message</a:t>
            </a:r>
          </a:p>
          <a:p>
            <a:endParaRPr lang="en-IN" dirty="0">
              <a:latin typeface="Cambria"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66</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44" y="1781556"/>
            <a:ext cx="896302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5185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Conditional Request</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Request based on condition is possible.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If condition is met, server sends it; else client is informed about it.</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Example  conditions - time and date the Web page is modified. </a:t>
            </a:r>
          </a:p>
          <a:p>
            <a:pPr lvl="1"/>
            <a:r>
              <a:rPr lang="en-US" dirty="0">
                <a:solidFill>
                  <a:srgbClr val="000000"/>
                </a:solidFill>
                <a:latin typeface="Cambria"/>
                <a:ea typeface="Cambria"/>
                <a:cs typeface="Cambria"/>
                <a:sym typeface="Cambria"/>
              </a:rPr>
              <a:t>Request</a:t>
            </a:r>
          </a:p>
          <a:p>
            <a:pPr lvl="1">
              <a:lnSpc>
                <a:spcPct val="100000"/>
              </a:lnSpc>
              <a:spcBef>
                <a:spcPts val="600"/>
              </a:spcBef>
              <a:buNone/>
            </a:pPr>
            <a:r>
              <a:rPr lang="en-US" dirty="0">
                <a:solidFill>
                  <a:srgbClr val="000000"/>
                </a:solidFill>
                <a:latin typeface="Cambria"/>
                <a:ea typeface="Cambria"/>
                <a:cs typeface="Cambria"/>
                <a:sym typeface="Cambria"/>
              </a:rPr>
              <a:t>GET http://www.commonServer.com/information/file1 HTTP/1.1</a:t>
            </a:r>
          </a:p>
          <a:p>
            <a:pPr lvl="1">
              <a:lnSpc>
                <a:spcPct val="100000"/>
              </a:lnSpc>
              <a:spcBef>
                <a:spcPts val="600"/>
              </a:spcBef>
              <a:buNone/>
            </a:pPr>
            <a:r>
              <a:rPr lang="en-US" dirty="0">
                <a:solidFill>
                  <a:srgbClr val="000000"/>
                </a:solidFill>
                <a:latin typeface="Cambria"/>
                <a:ea typeface="Cambria"/>
                <a:cs typeface="Cambria"/>
                <a:sym typeface="Cambria"/>
              </a:rPr>
              <a:t>If-Modified-Since: Thu, Sept 04 00:00:00 GMT</a:t>
            </a:r>
          </a:p>
          <a:p>
            <a:pPr lvl="1">
              <a:lnSpc>
                <a:spcPct val="100000"/>
              </a:lnSpc>
              <a:spcBef>
                <a:spcPts val="600"/>
              </a:spcBef>
            </a:pPr>
            <a:r>
              <a:rPr lang="en-US" dirty="0">
                <a:solidFill>
                  <a:srgbClr val="000000"/>
                </a:solidFill>
                <a:latin typeface="Cambria"/>
                <a:ea typeface="Cambria"/>
                <a:cs typeface="Cambria"/>
                <a:sym typeface="Cambria"/>
              </a:rPr>
              <a:t>Response</a:t>
            </a:r>
          </a:p>
          <a:p>
            <a:pPr lvl="1">
              <a:lnSpc>
                <a:spcPct val="100000"/>
              </a:lnSpc>
              <a:spcBef>
                <a:spcPts val="600"/>
              </a:spcBef>
              <a:buNone/>
            </a:pPr>
            <a:r>
              <a:rPr lang="en-US" dirty="0">
                <a:solidFill>
                  <a:srgbClr val="000000"/>
                </a:solidFill>
                <a:latin typeface="Cambria"/>
                <a:ea typeface="Cambria"/>
                <a:cs typeface="Cambria"/>
                <a:sym typeface="Cambria"/>
              </a:rPr>
              <a:t>HTTP/1.1 304 Not Modified</a:t>
            </a:r>
          </a:p>
          <a:p>
            <a:pPr lvl="1">
              <a:lnSpc>
                <a:spcPct val="100000"/>
              </a:lnSpc>
              <a:spcBef>
                <a:spcPts val="600"/>
              </a:spcBef>
              <a:buNone/>
            </a:pPr>
            <a:r>
              <a:rPr lang="en-US" dirty="0">
                <a:solidFill>
                  <a:srgbClr val="000000"/>
                </a:solidFill>
                <a:latin typeface="Cambria"/>
                <a:ea typeface="Cambria"/>
                <a:cs typeface="Cambria"/>
                <a:sym typeface="Cambria"/>
              </a:rPr>
              <a:t>Date: Sat, Sept 06 08 16:22:46 GMT</a:t>
            </a:r>
          </a:p>
          <a:p>
            <a:pPr lvl="1">
              <a:lnSpc>
                <a:spcPct val="100000"/>
              </a:lnSpc>
              <a:spcBef>
                <a:spcPts val="600"/>
              </a:spcBef>
              <a:buNone/>
            </a:pPr>
            <a:r>
              <a:rPr lang="en-US" dirty="0">
                <a:solidFill>
                  <a:srgbClr val="000000"/>
                </a:solidFill>
                <a:latin typeface="Cambria"/>
                <a:ea typeface="Cambria"/>
                <a:cs typeface="Cambria"/>
                <a:sym typeface="Cambria"/>
              </a:rPr>
              <a:t>Server: commonServer.com</a:t>
            </a:r>
          </a:p>
          <a:p>
            <a:pPr lvl="1">
              <a:lnSpc>
                <a:spcPct val="100000"/>
              </a:lnSpc>
              <a:spcBef>
                <a:spcPts val="600"/>
              </a:spcBef>
              <a:buNone/>
            </a:pPr>
            <a:r>
              <a:rPr lang="en-US" dirty="0">
                <a:solidFill>
                  <a:srgbClr val="000000"/>
                </a:solidFill>
                <a:latin typeface="Cambria"/>
                <a:ea typeface="Cambria"/>
                <a:cs typeface="Cambria"/>
                <a:sym typeface="Cambria"/>
              </a:rPr>
              <a:t>(Empty Body)</a:t>
            </a:r>
          </a:p>
          <a:p>
            <a:pPr lvl="1">
              <a:lnSpc>
                <a:spcPct val="100000"/>
              </a:lnSpc>
              <a:spcBef>
                <a:spcPts val="600"/>
              </a:spcBef>
              <a:buNone/>
            </a:pPr>
            <a:endParaRPr lang="en-US" sz="1000" dirty="0">
              <a:solidFill>
                <a:srgbClr val="000000"/>
              </a:solidFill>
              <a:latin typeface="Cambria"/>
              <a:ea typeface="Cambria"/>
              <a:cs typeface="Cambria"/>
              <a:sym typeface="Cambria"/>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67</a:t>
            </a:fld>
            <a:endParaRPr lang="en"/>
          </a:p>
        </p:txBody>
      </p:sp>
    </p:spTree>
    <p:extLst>
      <p:ext uri="{BB962C8B-B14F-4D97-AF65-F5344CB8AC3E}">
        <p14:creationId xmlns:p14="http://schemas.microsoft.com/office/powerpoint/2010/main" val="9323259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Persistence</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HTTP version 1.1 specifies a persistent connection by default.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Connection is left open for more requests.</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Connection will be closed only after a request or if a time-out is reached.</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Length of data is sent by the sender on each response, but if it is unknown (Dynamic documents) then the server informs client and closes the connection.</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68</a:t>
            </a:fld>
            <a:endParaRPr lang="en"/>
          </a:p>
        </p:txBody>
      </p:sp>
    </p:spTree>
    <p:extLst>
      <p:ext uri="{BB962C8B-B14F-4D97-AF65-F5344CB8AC3E}">
        <p14:creationId xmlns:p14="http://schemas.microsoft.com/office/powerpoint/2010/main" val="36250442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Cookies</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It is a small piece of data stored in users system by the browser while browsing a website.</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When the client receives the response from server on request, the browser stores the cookie in the cookie directory.</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Next time, when a client sends a request to a server, the browser looks in the cookie directory to</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 see if it can find a cookie sent by that server. If found, the cookie is included in the request.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Example – e-commerce</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69</a:t>
            </a:fld>
            <a:endParaRPr lang="en"/>
          </a:p>
        </p:txBody>
      </p:sp>
    </p:spTree>
    <p:extLst>
      <p:ext uri="{BB962C8B-B14F-4D97-AF65-F5344CB8AC3E}">
        <p14:creationId xmlns:p14="http://schemas.microsoft.com/office/powerpoint/2010/main" val="748225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90CD4-104B-4AC2-88F6-157431675314}"/>
              </a:ext>
            </a:extLst>
          </p:cNvPr>
          <p:cNvSpPr>
            <a:spLocks noGrp="1"/>
          </p:cNvSpPr>
          <p:nvPr>
            <p:ph type="title"/>
          </p:nvPr>
        </p:nvSpPr>
        <p:spPr>
          <a:xfrm>
            <a:off x="226208" y="0"/>
            <a:ext cx="8520600" cy="500584"/>
          </a:xfrm>
        </p:spPr>
        <p:txBody>
          <a:bodyPr/>
          <a:lstStyle/>
          <a:p>
            <a:r>
              <a:rPr lang="en-IN" sz="2400" dirty="0">
                <a:latin typeface="Cambria" panose="02040503050406030204" pitchFamily="18" charset="0"/>
                <a:ea typeface="Cambria" panose="02040503050406030204" pitchFamily="18" charset="0"/>
              </a:rPr>
              <a:t>Fully Qualified Domain Names (FQDN)</a:t>
            </a:r>
            <a:br>
              <a:rPr lang="en-IN" sz="2400" dirty="0">
                <a:latin typeface="Cambria" panose="02040503050406030204" pitchFamily="18" charset="0"/>
                <a:ea typeface="Cambria" panose="02040503050406030204" pitchFamily="18" charset="0"/>
              </a:rPr>
            </a:br>
            <a:r>
              <a:rPr lang="en-IN" sz="2400" dirty="0">
                <a:latin typeface="Cambria" panose="02040503050406030204" pitchFamily="18" charset="0"/>
                <a:ea typeface="Cambria" panose="02040503050406030204" pitchFamily="18" charset="0"/>
              </a:rPr>
              <a:t>Partially Qualified Domain Names (PQDN)</a:t>
            </a:r>
          </a:p>
        </p:txBody>
      </p:sp>
      <p:sp>
        <p:nvSpPr>
          <p:cNvPr id="3" name="Text Placeholder 2">
            <a:extLst>
              <a:ext uri="{FF2B5EF4-FFF2-40B4-BE49-F238E27FC236}">
                <a16:creationId xmlns:a16="http://schemas.microsoft.com/office/drawing/2014/main" xmlns="" id="{AC8D883E-93E1-443C-8C60-AB96F8DAB966}"/>
              </a:ext>
            </a:extLst>
          </p:cNvPr>
          <p:cNvSpPr>
            <a:spLocks noGrp="1"/>
          </p:cNvSpPr>
          <p:nvPr>
            <p:ph type="body" idx="1"/>
          </p:nvPr>
        </p:nvSpPr>
        <p:spPr>
          <a:xfrm>
            <a:off x="3290505" y="800934"/>
            <a:ext cx="5730653" cy="4118138"/>
          </a:xfrm>
        </p:spPr>
        <p:txBody>
          <a:bodyPr/>
          <a:lstStyle/>
          <a:p>
            <a:pPr marL="114300" indent="0" algn="just">
              <a:buNone/>
            </a:pPr>
            <a:r>
              <a:rPr lang="en-IN" sz="1200" b="1" dirty="0">
                <a:solidFill>
                  <a:srgbClr val="0070C0"/>
                </a:solidFill>
                <a:latin typeface="Cambria" panose="02040503050406030204" pitchFamily="18" charset="0"/>
                <a:ea typeface="Cambria" panose="02040503050406030204" pitchFamily="18" charset="0"/>
              </a:rPr>
              <a:t>Fully Qualified Domain Names (FQDN)</a:t>
            </a:r>
          </a:p>
          <a:p>
            <a:pPr algn="just"/>
            <a:r>
              <a:rPr lang="en-IN" sz="1200" dirty="0">
                <a:latin typeface="Cambria" panose="02040503050406030204" pitchFamily="18" charset="0"/>
                <a:ea typeface="Cambria" panose="02040503050406030204" pitchFamily="18" charset="0"/>
              </a:rPr>
              <a:t>If the label is terminated by null string it is called fully qualified domain names.</a:t>
            </a:r>
          </a:p>
          <a:p>
            <a:pPr algn="just"/>
            <a:r>
              <a:rPr lang="en-IN" sz="1200" dirty="0">
                <a:latin typeface="Cambria" panose="02040503050406030204" pitchFamily="18" charset="0"/>
                <a:ea typeface="Cambria" panose="02040503050406030204" pitchFamily="18" charset="0"/>
              </a:rPr>
              <a:t>Contains the full name of the host, contains all labels from most specific to most general.</a:t>
            </a:r>
          </a:p>
          <a:p>
            <a:pPr algn="just"/>
            <a:r>
              <a:rPr lang="en-IN" sz="1200" dirty="0">
                <a:latin typeface="Cambria" panose="02040503050406030204" pitchFamily="18" charset="0"/>
                <a:ea typeface="Cambria" panose="02040503050406030204" pitchFamily="18" charset="0"/>
              </a:rPr>
              <a:t>DNS server can match an FQDN to an address.</a:t>
            </a:r>
          </a:p>
          <a:p>
            <a:pPr marL="114300" indent="0" algn="just">
              <a:buNone/>
            </a:pPr>
            <a:r>
              <a:rPr lang="en-IN" sz="1200" dirty="0">
                <a:solidFill>
                  <a:srgbClr val="7030A0"/>
                </a:solidFill>
                <a:latin typeface="Cambria" panose="02040503050406030204" pitchFamily="18" charset="0"/>
                <a:ea typeface="Cambria" panose="02040503050406030204" pitchFamily="18" charset="0"/>
              </a:rPr>
              <a:t>		</a:t>
            </a:r>
            <a:r>
              <a:rPr lang="en-IN" sz="1200" dirty="0" err="1">
                <a:solidFill>
                  <a:srgbClr val="7030A0"/>
                </a:solidFill>
                <a:latin typeface="Cambria" panose="02040503050406030204" pitchFamily="18" charset="0"/>
                <a:ea typeface="Cambria" panose="02040503050406030204" pitchFamily="18" charset="0"/>
              </a:rPr>
              <a:t>Eg</a:t>
            </a:r>
            <a:r>
              <a:rPr lang="en-IN" sz="1200" dirty="0">
                <a:solidFill>
                  <a:srgbClr val="7030A0"/>
                </a:solidFill>
                <a:latin typeface="Cambria" panose="02040503050406030204" pitchFamily="18" charset="0"/>
                <a:ea typeface="Cambria" panose="02040503050406030204" pitchFamily="18" charset="0"/>
              </a:rPr>
              <a:t>: challenger.atc.fhda.edu.</a:t>
            </a:r>
          </a:p>
          <a:p>
            <a:pPr marL="114300" indent="0" algn="just">
              <a:buNone/>
            </a:pPr>
            <a:endParaRPr lang="en-IN" sz="1200" b="1" dirty="0">
              <a:solidFill>
                <a:srgbClr val="0070C0"/>
              </a:solidFill>
              <a:latin typeface="Cambria" panose="02040503050406030204" pitchFamily="18" charset="0"/>
              <a:ea typeface="Cambria" panose="02040503050406030204" pitchFamily="18" charset="0"/>
            </a:endParaRPr>
          </a:p>
          <a:p>
            <a:pPr marL="114300" indent="0" algn="just">
              <a:buNone/>
            </a:pPr>
            <a:r>
              <a:rPr lang="en-IN" sz="1200" b="1" dirty="0">
                <a:solidFill>
                  <a:srgbClr val="0070C0"/>
                </a:solidFill>
                <a:latin typeface="Cambria" panose="02040503050406030204" pitchFamily="18" charset="0"/>
                <a:ea typeface="Cambria" panose="02040503050406030204" pitchFamily="18" charset="0"/>
              </a:rPr>
              <a:t>Partially Qualified Domain Names (PQDN)</a:t>
            </a:r>
          </a:p>
          <a:p>
            <a:pPr algn="just"/>
            <a:r>
              <a:rPr lang="en-IN" sz="1200" dirty="0">
                <a:latin typeface="Cambria" panose="02040503050406030204" pitchFamily="18" charset="0"/>
                <a:ea typeface="Cambria" panose="02040503050406030204" pitchFamily="18" charset="0"/>
              </a:rPr>
              <a:t>If the label is not terminated by null string it is called partially qualified domain name.</a:t>
            </a:r>
          </a:p>
          <a:p>
            <a:pPr algn="just"/>
            <a:r>
              <a:rPr lang="en-IN" sz="1200" dirty="0">
                <a:latin typeface="Cambria" panose="02040503050406030204" pitchFamily="18" charset="0"/>
                <a:ea typeface="Cambria" panose="02040503050406030204" pitchFamily="18" charset="0"/>
              </a:rPr>
              <a:t>PQDN starts from the node but does not reach the root.</a:t>
            </a:r>
          </a:p>
          <a:p>
            <a:pPr algn="just"/>
            <a:r>
              <a:rPr lang="en-IN" sz="1200" dirty="0">
                <a:latin typeface="Cambria" panose="02040503050406030204" pitchFamily="18" charset="0"/>
                <a:ea typeface="Cambria" panose="02040503050406030204" pitchFamily="18" charset="0"/>
              </a:rPr>
              <a:t>The resolver will supply the missing part called the suffix to create a PQDN.</a:t>
            </a:r>
          </a:p>
          <a:p>
            <a:pPr algn="just"/>
            <a:r>
              <a:rPr lang="en-IN" sz="1200" dirty="0">
                <a:latin typeface="Cambria" panose="02040503050406030204" pitchFamily="18" charset="0"/>
                <a:ea typeface="Cambria" panose="02040503050406030204" pitchFamily="18" charset="0"/>
              </a:rPr>
              <a:t>User at fhda.edu site wants to get the IP address of the challenger computer, has to mention the partial name.</a:t>
            </a:r>
          </a:p>
          <a:p>
            <a:pPr marL="114300" indent="0" algn="just">
              <a:buNone/>
            </a:pPr>
            <a:r>
              <a:rPr lang="en-IN" sz="1200" dirty="0">
                <a:solidFill>
                  <a:srgbClr val="7030A0"/>
                </a:solidFill>
                <a:latin typeface="Cambria" panose="02040503050406030204" pitchFamily="18" charset="0"/>
                <a:ea typeface="Cambria" panose="02040503050406030204" pitchFamily="18" charset="0"/>
              </a:rPr>
              <a:t>		</a:t>
            </a:r>
            <a:r>
              <a:rPr lang="en-IN" sz="1200" dirty="0" err="1">
                <a:solidFill>
                  <a:srgbClr val="7030A0"/>
                </a:solidFill>
                <a:latin typeface="Cambria" panose="02040503050406030204" pitchFamily="18" charset="0"/>
                <a:ea typeface="Cambria" panose="02040503050406030204" pitchFamily="18" charset="0"/>
              </a:rPr>
              <a:t>Eg</a:t>
            </a:r>
            <a:r>
              <a:rPr lang="en-IN" sz="1200" dirty="0">
                <a:solidFill>
                  <a:srgbClr val="7030A0"/>
                </a:solidFill>
                <a:latin typeface="Cambria" panose="02040503050406030204" pitchFamily="18" charset="0"/>
                <a:ea typeface="Cambria" panose="02040503050406030204" pitchFamily="18" charset="0"/>
              </a:rPr>
              <a:t>: challenger</a:t>
            </a:r>
          </a:p>
          <a:p>
            <a:pPr algn="just"/>
            <a:r>
              <a:rPr lang="en-IN" sz="1200" dirty="0">
                <a:solidFill>
                  <a:schemeClr val="bg2">
                    <a:lumMod val="50000"/>
                  </a:schemeClr>
                </a:solidFill>
                <a:latin typeface="Cambria" panose="02040503050406030204" pitchFamily="18" charset="0"/>
                <a:ea typeface="Cambria" panose="02040503050406030204" pitchFamily="18" charset="0"/>
              </a:rPr>
              <a:t>The DNS client adds the suffix before parsing the address to the DNS server.</a:t>
            </a:r>
          </a:p>
          <a:p>
            <a:pPr marL="114300" indent="0" algn="just">
              <a:buNone/>
            </a:pPr>
            <a:r>
              <a:rPr lang="en-IN" sz="1200" dirty="0">
                <a:solidFill>
                  <a:srgbClr val="7030A0"/>
                </a:solidFill>
                <a:latin typeface="Cambria" panose="02040503050406030204" pitchFamily="18" charset="0"/>
                <a:ea typeface="Cambria" panose="02040503050406030204" pitchFamily="18" charset="0"/>
              </a:rPr>
              <a:t>		</a:t>
            </a:r>
            <a:r>
              <a:rPr lang="en-IN" sz="1200" dirty="0" err="1">
                <a:solidFill>
                  <a:srgbClr val="7030A0"/>
                </a:solidFill>
                <a:latin typeface="Cambria" panose="02040503050406030204" pitchFamily="18" charset="0"/>
                <a:ea typeface="Cambria" panose="02040503050406030204" pitchFamily="18" charset="0"/>
              </a:rPr>
              <a:t>Eg</a:t>
            </a:r>
            <a:r>
              <a:rPr lang="en-IN" sz="1200" dirty="0">
                <a:solidFill>
                  <a:srgbClr val="7030A0"/>
                </a:solidFill>
                <a:latin typeface="Cambria" panose="02040503050406030204" pitchFamily="18" charset="0"/>
                <a:ea typeface="Cambria" panose="02040503050406030204" pitchFamily="18" charset="0"/>
              </a:rPr>
              <a:t>: act.fhda.edu</a:t>
            </a:r>
          </a:p>
          <a:p>
            <a:pPr algn="just"/>
            <a:endParaRPr lang="en-IN" sz="1200" dirty="0">
              <a:latin typeface="Cambria" panose="02040503050406030204" pitchFamily="18" charset="0"/>
              <a:ea typeface="Cambria" panose="02040503050406030204" pitchFamily="18" charset="0"/>
            </a:endParaRPr>
          </a:p>
          <a:p>
            <a:pPr algn="just"/>
            <a:endParaRPr lang="en-IN" sz="1200" dirty="0">
              <a:latin typeface="Cambria" panose="02040503050406030204" pitchFamily="18" charset="0"/>
              <a:ea typeface="Cambria" panose="02040503050406030204" pitchFamily="18" charset="0"/>
            </a:endParaRPr>
          </a:p>
          <a:p>
            <a:pPr algn="just"/>
            <a:endParaRPr lang="en-IN" sz="16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xmlns="" id="{1FF152F2-189D-4D03-879A-AD77AE228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pic>
        <p:nvPicPr>
          <p:cNvPr id="6" name="Picture 10">
            <a:extLst>
              <a:ext uri="{FF2B5EF4-FFF2-40B4-BE49-F238E27FC236}">
                <a16:creationId xmlns:a16="http://schemas.microsoft.com/office/drawing/2014/main" xmlns="" id="{1FBE71FB-6DCA-4A9E-A2F8-C13725A8D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08" y="1493560"/>
            <a:ext cx="3064297" cy="107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236E52E7-68E8-4222-8CB0-4B9E74D6901C}"/>
              </a:ext>
            </a:extLst>
          </p:cNvPr>
          <p:cNvSpPr txBox="1"/>
          <p:nvPr/>
        </p:nvSpPr>
        <p:spPr>
          <a:xfrm>
            <a:off x="794259" y="2706114"/>
            <a:ext cx="1534394" cy="307777"/>
          </a:xfrm>
          <a:prstGeom prst="rect">
            <a:avLst/>
          </a:prstGeom>
          <a:noFill/>
        </p:spPr>
        <p:txBody>
          <a:bodyPr wrap="none" rtlCol="0">
            <a:spAutoFit/>
          </a:bodyPr>
          <a:lstStyle/>
          <a:p>
            <a:r>
              <a:rPr lang="en-IN" b="1" dirty="0">
                <a:solidFill>
                  <a:srgbClr val="FF0000"/>
                </a:solidFill>
                <a:latin typeface="Cambria" panose="02040503050406030204" pitchFamily="18" charset="0"/>
                <a:ea typeface="Cambria" panose="02040503050406030204" pitchFamily="18" charset="0"/>
              </a:rPr>
              <a:t>FQDN and PQDN</a:t>
            </a:r>
          </a:p>
        </p:txBody>
      </p:sp>
      <p:pic>
        <p:nvPicPr>
          <p:cNvPr id="9" name="Google Shape;94;p16">
            <a:extLst>
              <a:ext uri="{FF2B5EF4-FFF2-40B4-BE49-F238E27FC236}">
                <a16:creationId xmlns:a16="http://schemas.microsoft.com/office/drawing/2014/main" xmlns="" id="{E04C85D3-B543-406A-A907-588D19494B71}"/>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9471444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Web caching: Proxy server</a:t>
            </a:r>
            <a:endParaRPr lang="en-IN" sz="3200" dirty="0"/>
          </a:p>
        </p:txBody>
      </p:sp>
      <p:sp>
        <p:nvSpPr>
          <p:cNvPr id="3" name="Text Placeholder 2"/>
          <p:cNvSpPr>
            <a:spLocks noGrp="1"/>
          </p:cNvSpPr>
          <p:nvPr>
            <p:ph type="body" idx="1"/>
          </p:nvPr>
        </p:nvSpPr>
        <p:spPr/>
        <p:txBody>
          <a:bodyPr/>
          <a:lstStyle/>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Proxy server acts as a gateway between client and server.</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It keeps copies of responses to recent requests.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On receiving the request from client, proxy server checks its cache and if it is not found then the request is sent to corresponding server.</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This reduces the load on the original server, decreases traffic, and improves latency. </a:t>
            </a:r>
          </a:p>
          <a:p>
            <a:pPr marL="457200" lvl="1">
              <a:spcBef>
                <a:spcPts val="0"/>
              </a:spcBef>
              <a:buClr>
                <a:srgbClr val="000000"/>
              </a:buClr>
              <a:buFont typeface="Cambria"/>
              <a:buChar char="●"/>
            </a:pPr>
            <a:r>
              <a:rPr lang="en-US" dirty="0">
                <a:solidFill>
                  <a:srgbClr val="000000"/>
                </a:solidFill>
                <a:latin typeface="Cambria"/>
                <a:ea typeface="Cambria"/>
                <a:cs typeface="Cambria"/>
                <a:sym typeface="Cambria"/>
              </a:rPr>
              <a:t>However, to use the proxy server, the client must be configured to access the proxy instead of the target server.</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70</a:t>
            </a:fld>
            <a:endParaRPr lang="en"/>
          </a:p>
        </p:txBody>
      </p:sp>
    </p:spTree>
    <p:extLst>
      <p:ext uri="{BB962C8B-B14F-4D97-AF65-F5344CB8AC3E}">
        <p14:creationId xmlns:p14="http://schemas.microsoft.com/office/powerpoint/2010/main" val="3839335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HTTP security</a:t>
            </a:r>
            <a:endParaRPr lang="en-IN" sz="3200" dirty="0"/>
          </a:p>
        </p:txBody>
      </p:sp>
      <p:sp>
        <p:nvSpPr>
          <p:cNvPr id="3" name="Text Placeholder 2"/>
          <p:cNvSpPr>
            <a:spLocks noGrp="1"/>
          </p:cNvSpPr>
          <p:nvPr>
            <p:ph type="body" idx="1"/>
          </p:nvPr>
        </p:nvSpPr>
        <p:spPr/>
        <p:txBody>
          <a:bodyPr/>
          <a:lstStyle/>
          <a:p>
            <a:pPr marL="457200" lvl="1" indent="-342900">
              <a:spcBef>
                <a:spcPts val="0"/>
              </a:spcBef>
              <a:buSzPts val="1800"/>
              <a:buFont typeface="Open Sans"/>
              <a:buChar char="●"/>
            </a:pPr>
            <a:r>
              <a:rPr lang="en-US" dirty="0">
                <a:solidFill>
                  <a:srgbClr val="000000"/>
                </a:solidFill>
                <a:latin typeface="Cambria"/>
                <a:ea typeface="Cambria"/>
                <a:cs typeface="Cambria"/>
                <a:sym typeface="Cambria"/>
              </a:rPr>
              <a:t>HTTPS provides confidentiality, client and server authentication, and data integrity.</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71</a:t>
            </a:fld>
            <a:endParaRPr lang="en"/>
          </a:p>
        </p:txBody>
      </p:sp>
    </p:spTree>
    <p:extLst>
      <p:ext uri="{BB962C8B-B14F-4D97-AF65-F5344CB8AC3E}">
        <p14:creationId xmlns:p14="http://schemas.microsoft.com/office/powerpoint/2010/main" val="42375871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latin typeface="Times New Roman" pitchFamily="18" charset="0"/>
                <a:cs typeface="Times New Roman" pitchFamily="18" charset="0"/>
              </a:rPr>
              <a:t>DHCP</a:t>
            </a:r>
            <a:endParaRPr lang="en-IN" sz="4000" dirty="0"/>
          </a:p>
        </p:txBody>
      </p:sp>
      <p:sp>
        <p:nvSpPr>
          <p:cNvPr id="5" name="Subtitle 4"/>
          <p:cNvSpPr>
            <a:spLocks noGrp="1"/>
          </p:cNvSpPr>
          <p:nvPr>
            <p:ph type="subTitle"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72</a:t>
            </a:fld>
            <a:endParaRPr lang="en"/>
          </a:p>
        </p:txBody>
      </p:sp>
      <p:pic>
        <p:nvPicPr>
          <p:cNvPr id="6" name="Picture 2"/>
          <p:cNvPicPr>
            <a:picLocks noChangeAspect="1" noChangeArrowheads="1"/>
          </p:cNvPicPr>
          <p:nvPr/>
        </p:nvPicPr>
        <p:blipFill>
          <a:blip r:embed="rId2"/>
          <a:srcRect/>
          <a:stretch>
            <a:fillRect/>
          </a:stretch>
        </p:blipFill>
        <p:spPr bwMode="auto">
          <a:xfrm>
            <a:off x="228600" y="171450"/>
            <a:ext cx="1524000" cy="914400"/>
          </a:xfrm>
          <a:prstGeom prst="rect">
            <a:avLst/>
          </a:prstGeom>
          <a:noFill/>
          <a:ln w="9525">
            <a:noFill/>
            <a:miter lim="800000"/>
            <a:headEnd/>
            <a:tailEnd/>
          </a:ln>
          <a:effectLst/>
        </p:spPr>
      </p:pic>
    </p:spTree>
    <p:extLst>
      <p:ext uri="{BB962C8B-B14F-4D97-AF65-F5344CB8AC3E}">
        <p14:creationId xmlns:p14="http://schemas.microsoft.com/office/powerpoint/2010/main" val="10431116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Introduction</a:t>
            </a:r>
            <a:endParaRPr lang="en-IN" sz="3200" dirty="0"/>
          </a:p>
        </p:txBody>
      </p:sp>
      <p:sp>
        <p:nvSpPr>
          <p:cNvPr id="3" name="Text Placeholder 2"/>
          <p:cNvSpPr>
            <a:spLocks noGrp="1"/>
          </p:cNvSpPr>
          <p:nvPr>
            <p:ph type="body" idx="1"/>
          </p:nvPr>
        </p:nvSpPr>
        <p:spPr/>
        <p:txBody>
          <a:bodyPr/>
          <a:lstStyle/>
          <a:p>
            <a:pPr algn="just">
              <a:lnSpc>
                <a:spcPct val="200000"/>
              </a:lnSpc>
            </a:pPr>
            <a:r>
              <a:rPr lang="en-US" sz="1400" dirty="0">
                <a:latin typeface="Cambria" pitchFamily="18" charset="0"/>
                <a:cs typeface="Times New Roman" pitchFamily="18" charset="0"/>
              </a:rPr>
              <a:t>Every computer that utilizes TCP/IP protocol should know its IP address. </a:t>
            </a:r>
          </a:p>
          <a:p>
            <a:pPr algn="just">
              <a:lnSpc>
                <a:spcPct val="200000"/>
              </a:lnSpc>
            </a:pPr>
            <a:r>
              <a:rPr lang="en-US" sz="1400" dirty="0">
                <a:latin typeface="Cambria" pitchFamily="18" charset="0"/>
                <a:cs typeface="Times New Roman" pitchFamily="18" charset="0"/>
              </a:rPr>
              <a:t>In addition to this, Subnet mask is also needed, if the computer is under a subnet. </a:t>
            </a:r>
          </a:p>
          <a:p>
            <a:pPr algn="just">
              <a:lnSpc>
                <a:spcPct val="200000"/>
              </a:lnSpc>
            </a:pPr>
            <a:r>
              <a:rPr lang="en-US" sz="1400" dirty="0">
                <a:latin typeface="Cambria" pitchFamily="18" charset="0"/>
                <a:cs typeface="Times New Roman" pitchFamily="18" charset="0"/>
              </a:rPr>
              <a:t>The other two information needed for most of the recent machines are </a:t>
            </a:r>
          </a:p>
          <a:p>
            <a:pPr marL="1274400" lvl="3" algn="just">
              <a:lnSpc>
                <a:spcPct val="150000"/>
              </a:lnSpc>
              <a:spcBef>
                <a:spcPts val="600"/>
              </a:spcBef>
              <a:buFont typeface="Arial" pitchFamily="34" charset="0"/>
              <a:buChar char="•"/>
            </a:pPr>
            <a:r>
              <a:rPr lang="en-US" dirty="0">
                <a:latin typeface="Cambria" pitchFamily="18" charset="0"/>
                <a:cs typeface="Times New Roman" pitchFamily="18" charset="0"/>
              </a:rPr>
              <a:t>The default router’s address – to interface with other networks</a:t>
            </a:r>
          </a:p>
          <a:p>
            <a:pPr marL="1274400" lvl="3" algn="just">
              <a:lnSpc>
                <a:spcPct val="150000"/>
              </a:lnSpc>
              <a:spcBef>
                <a:spcPts val="600"/>
              </a:spcBef>
              <a:buFont typeface="Arial" pitchFamily="34" charset="0"/>
              <a:buChar char="•"/>
            </a:pPr>
            <a:r>
              <a:rPr lang="en-US" dirty="0">
                <a:latin typeface="Cambria" pitchFamily="18" charset="0"/>
                <a:cs typeface="Times New Roman" pitchFamily="18" charset="0"/>
              </a:rPr>
              <a:t>The name server’s address – to use names rather than addresses.</a:t>
            </a:r>
            <a:endParaRPr lang="en-IN"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73</a:t>
            </a:fld>
            <a:endParaRPr lang="en"/>
          </a:p>
        </p:txBody>
      </p:sp>
    </p:spTree>
    <p:extLst>
      <p:ext uri="{BB962C8B-B14F-4D97-AF65-F5344CB8AC3E}">
        <p14:creationId xmlns:p14="http://schemas.microsoft.com/office/powerpoint/2010/main" val="20529490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DHCP (Definition)</a:t>
            </a:r>
            <a:endParaRPr lang="en-IN" sz="3200" dirty="0"/>
          </a:p>
        </p:txBody>
      </p:sp>
      <p:sp>
        <p:nvSpPr>
          <p:cNvPr id="3" name="Text Placeholder 2"/>
          <p:cNvSpPr>
            <a:spLocks noGrp="1"/>
          </p:cNvSpPr>
          <p:nvPr>
            <p:ph type="body" idx="1"/>
          </p:nvPr>
        </p:nvSpPr>
        <p:spPr/>
        <p:txBody>
          <a:bodyPr/>
          <a:lstStyle/>
          <a:p>
            <a:r>
              <a:rPr lang="en-US" sz="1400" dirty="0">
                <a:latin typeface="Cambria" pitchFamily="18" charset="0"/>
                <a:cs typeface="Times New Roman" pitchFamily="18" charset="0"/>
              </a:rPr>
              <a:t>It is a Client/server protocol to provide the four required parameters to a diskless machine to enable the machine communicate with other networks</a:t>
            </a:r>
            <a:r>
              <a:rPr lang="en-US" dirty="0">
                <a:latin typeface="Cambria" pitchFamily="18" charset="0"/>
                <a:cs typeface="Times New Roman" pitchFamily="18" charset="0"/>
              </a:rPr>
              <a:t>.</a:t>
            </a:r>
            <a:endParaRPr lang="en-IN"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74</a:t>
            </a:fld>
            <a:endParaRPr lang="en"/>
          </a:p>
        </p:txBody>
      </p:sp>
    </p:spTree>
    <p:extLst>
      <p:ext uri="{BB962C8B-B14F-4D97-AF65-F5344CB8AC3E}">
        <p14:creationId xmlns:p14="http://schemas.microsoft.com/office/powerpoint/2010/main" val="14519763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DHCP Operation</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The operation is initiated with a broadcasting request by the client depending upon the client and server’s location, which could be any one of the following</a:t>
            </a:r>
          </a:p>
          <a:p>
            <a:pPr algn="just">
              <a:lnSpc>
                <a:spcPct val="150000"/>
              </a:lnSpc>
            </a:pPr>
            <a:r>
              <a:rPr lang="en-US" sz="1400" dirty="0">
                <a:latin typeface="Cambria" pitchFamily="18" charset="0"/>
                <a:cs typeface="Times New Roman" pitchFamily="18" charset="0"/>
              </a:rPr>
              <a:t>Same network - Client and server are present on the same network</a:t>
            </a:r>
            <a:endParaRPr lang="en-IN" sz="1400" dirty="0">
              <a:latin typeface="Cambria" pitchFamily="18" charset="0"/>
              <a:cs typeface="Times New Roman" pitchFamily="18" charset="0"/>
            </a:endParaRPr>
          </a:p>
          <a:p>
            <a:pPr algn="just">
              <a:lnSpc>
                <a:spcPct val="150000"/>
              </a:lnSpc>
            </a:pPr>
            <a:r>
              <a:rPr lang="en-US" sz="1400" dirty="0">
                <a:latin typeface="Cambria" pitchFamily="18" charset="0"/>
                <a:cs typeface="Times New Roman" pitchFamily="18" charset="0"/>
              </a:rPr>
              <a:t>Different network - Client and server are present on different network</a:t>
            </a:r>
            <a:endParaRPr lang="en-IN" sz="1400" dirty="0">
              <a:latin typeface="Cambria" pitchFamily="18" charset="0"/>
              <a:cs typeface="Times New Roman" pitchFamily="18" charset="0"/>
            </a:endParaRPr>
          </a:p>
          <a:p>
            <a:pPr marL="457200" lvl="1" indent="0">
              <a:buNone/>
            </a:pPr>
            <a:endParaRPr lang="en-US" dirty="0">
              <a:latin typeface="Times New Roman"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75</a:t>
            </a:fld>
            <a:endParaRPr lang="en"/>
          </a:p>
        </p:txBody>
      </p:sp>
    </p:spTree>
    <p:extLst>
      <p:ext uri="{BB962C8B-B14F-4D97-AF65-F5344CB8AC3E}">
        <p14:creationId xmlns:p14="http://schemas.microsoft.com/office/powerpoint/2010/main" val="8868606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Same Network</a:t>
            </a:r>
            <a:endParaRPr lang="en-IN" sz="3200"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76</a:t>
            </a:fld>
            <a:endParaRPr lang="e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43" y="1275607"/>
            <a:ext cx="7774006" cy="316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3467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Same network Operation</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A open command is provided by the server on UDP port number 67.</a:t>
            </a:r>
          </a:p>
          <a:p>
            <a:pPr algn="just">
              <a:lnSpc>
                <a:spcPct val="150000"/>
              </a:lnSpc>
            </a:pPr>
            <a:r>
              <a:rPr lang="en-US" sz="1400" dirty="0">
                <a:latin typeface="Cambria" pitchFamily="18" charset="0"/>
                <a:cs typeface="Times New Roman" pitchFamily="18" charset="0"/>
              </a:rPr>
              <a:t>Server waits for the client to respond</a:t>
            </a:r>
          </a:p>
          <a:p>
            <a:pPr algn="just">
              <a:lnSpc>
                <a:spcPct val="150000"/>
              </a:lnSpc>
            </a:pPr>
            <a:r>
              <a:rPr lang="en-US" sz="1400" dirty="0">
                <a:latin typeface="Cambria" pitchFamily="18" charset="0"/>
                <a:cs typeface="Times New Roman" pitchFamily="18" charset="0"/>
              </a:rPr>
              <a:t>The server gets the response from the booted client on port number 68</a:t>
            </a:r>
          </a:p>
          <a:p>
            <a:pPr algn="just">
              <a:lnSpc>
                <a:spcPct val="150000"/>
              </a:lnSpc>
            </a:pPr>
            <a:r>
              <a:rPr lang="en-US" sz="1400" dirty="0">
                <a:latin typeface="Cambria" pitchFamily="18" charset="0"/>
                <a:cs typeface="Times New Roman" pitchFamily="18" charset="0"/>
              </a:rPr>
              <a:t>A connection is now established between the source port 67 and destination port 68 by the server acknowledging with either a broadcast or unicast message.  </a:t>
            </a:r>
            <a:endParaRPr lang="en-IN" sz="1400" dirty="0">
              <a:latin typeface="Cambria" pitchFamily="18" charset="0"/>
              <a:cs typeface="Times New Roman" pitchFamily="18" charset="0"/>
            </a:endParaRPr>
          </a:p>
          <a:p>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77</a:t>
            </a:fld>
            <a:endParaRPr lang="en"/>
          </a:p>
        </p:txBody>
      </p:sp>
    </p:spTree>
    <p:extLst>
      <p:ext uri="{BB962C8B-B14F-4D97-AF65-F5344CB8AC3E}">
        <p14:creationId xmlns:p14="http://schemas.microsoft.com/office/powerpoint/2010/main" val="23095710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itchFamily="18" charset="0"/>
                <a:cs typeface="Times New Roman" pitchFamily="18" charset="0"/>
              </a:rPr>
              <a:t>Different network</a:t>
            </a:r>
            <a:endParaRPr lang="en-IN" sz="3200"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78</a:t>
            </a:fld>
            <a:endParaRPr lang="e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75606"/>
            <a:ext cx="7364698" cy="294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56270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Different network Operation</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As the client is unaware of the server, a DHCP request is broadcasted.</a:t>
            </a:r>
          </a:p>
          <a:p>
            <a:pPr algn="just">
              <a:lnSpc>
                <a:spcPct val="150000"/>
              </a:lnSpc>
            </a:pPr>
            <a:r>
              <a:rPr lang="en-US" sz="1400" dirty="0">
                <a:latin typeface="Cambria" pitchFamily="18" charset="0"/>
                <a:cs typeface="Times New Roman" pitchFamily="18" charset="0"/>
              </a:rPr>
              <a:t>A relay agent (host) is used,  as the router discards the broadcasted IP datagram.</a:t>
            </a:r>
          </a:p>
          <a:p>
            <a:pPr algn="just">
              <a:lnSpc>
                <a:spcPct val="150000"/>
              </a:lnSpc>
            </a:pPr>
            <a:r>
              <a:rPr lang="en-US" sz="1400" dirty="0">
                <a:latin typeface="Cambria" pitchFamily="18" charset="0"/>
                <a:cs typeface="Times New Roman" pitchFamily="18" charset="0"/>
              </a:rPr>
              <a:t>This relay agent is aware of the server’s address and hence listens on UDP port 67 for the messages</a:t>
            </a:r>
          </a:p>
          <a:p>
            <a:pPr algn="just">
              <a:lnSpc>
                <a:spcPct val="150000"/>
              </a:lnSpc>
            </a:pPr>
            <a:r>
              <a:rPr lang="en-US" sz="1400" dirty="0">
                <a:latin typeface="Cambria" pitchFamily="18" charset="0"/>
                <a:cs typeface="Times New Roman" pitchFamily="18" charset="0"/>
              </a:rPr>
              <a:t>The received message is enfold in a unicast datagram (with the destination address) and sent to the server by the relay.</a:t>
            </a:r>
          </a:p>
          <a:p>
            <a:pPr algn="just">
              <a:lnSpc>
                <a:spcPct val="150000"/>
              </a:lnSpc>
            </a:pPr>
            <a:r>
              <a:rPr lang="en-US" sz="1400" dirty="0">
                <a:latin typeface="Cambria" pitchFamily="18" charset="0"/>
                <a:cs typeface="Times New Roman" pitchFamily="18" charset="0"/>
              </a:rPr>
              <a:t>It reaches the server through any router</a:t>
            </a:r>
          </a:p>
          <a:p>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79</a:t>
            </a:fld>
            <a:endParaRPr lang="en"/>
          </a:p>
        </p:txBody>
      </p:sp>
    </p:spTree>
    <p:extLst>
      <p:ext uri="{BB962C8B-B14F-4D97-AF65-F5344CB8AC3E}">
        <p14:creationId xmlns:p14="http://schemas.microsoft.com/office/powerpoint/2010/main" val="3362983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FA9520-BE5B-4A11-8FF8-94B2C9D41743}"/>
              </a:ext>
            </a:extLst>
          </p:cNvPr>
          <p:cNvSpPr>
            <a:spLocks noGrp="1"/>
          </p:cNvSpPr>
          <p:nvPr>
            <p:ph type="body" idx="1"/>
          </p:nvPr>
        </p:nvSpPr>
        <p:spPr>
          <a:xfrm>
            <a:off x="4346345" y="598017"/>
            <a:ext cx="4540626" cy="4262000"/>
          </a:xfrm>
        </p:spPr>
        <p:txBody>
          <a:bodyPr/>
          <a:lstStyle/>
          <a:p>
            <a:pPr marL="114300" indent="0" algn="just">
              <a:buNone/>
            </a:pPr>
            <a:r>
              <a:rPr lang="en-IN" b="1" dirty="0">
                <a:solidFill>
                  <a:srgbClr val="0070C0"/>
                </a:solidFill>
                <a:latin typeface="Cambria" panose="02040503050406030204" pitchFamily="18" charset="0"/>
                <a:ea typeface="Cambria" panose="02040503050406030204" pitchFamily="18" charset="0"/>
              </a:rPr>
              <a:t>Domain</a:t>
            </a:r>
          </a:p>
          <a:p>
            <a:pPr algn="just"/>
            <a:r>
              <a:rPr lang="en-IN" sz="1400" dirty="0">
                <a:solidFill>
                  <a:schemeClr val="bg2">
                    <a:lumMod val="50000"/>
                  </a:schemeClr>
                </a:solidFill>
                <a:latin typeface="Cambria" panose="02040503050406030204" pitchFamily="18" charset="0"/>
                <a:ea typeface="Cambria" panose="02040503050406030204" pitchFamily="18" charset="0"/>
              </a:rPr>
              <a:t>It is the subtree of domain name space.</a:t>
            </a:r>
          </a:p>
          <a:p>
            <a:pPr algn="just"/>
            <a:r>
              <a:rPr lang="en-IN" sz="1400" dirty="0">
                <a:solidFill>
                  <a:schemeClr val="bg2">
                    <a:lumMod val="50000"/>
                  </a:schemeClr>
                </a:solidFill>
                <a:latin typeface="Cambria" panose="02040503050406030204" pitchFamily="18" charset="0"/>
                <a:ea typeface="Cambria" panose="02040503050406030204" pitchFamily="18" charset="0"/>
              </a:rPr>
              <a:t>The of the domain is the name of the node at the top of the subtree.</a:t>
            </a:r>
          </a:p>
          <a:p>
            <a:pPr algn="just"/>
            <a:r>
              <a:rPr lang="en-IN" sz="1400" dirty="0">
                <a:solidFill>
                  <a:schemeClr val="bg2">
                    <a:lumMod val="50000"/>
                  </a:schemeClr>
                </a:solidFill>
                <a:latin typeface="Cambria" panose="02040503050406030204" pitchFamily="18" charset="0"/>
                <a:ea typeface="Cambria" panose="02040503050406030204" pitchFamily="18" charset="0"/>
              </a:rPr>
              <a:t>Domains may itself divided into sub domains.</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pPr marL="114300" indent="0" algn="just">
              <a:buNone/>
            </a:pPr>
            <a:r>
              <a:rPr lang="en-IN" sz="1400" b="1" dirty="0">
                <a:solidFill>
                  <a:srgbClr val="0070C0"/>
                </a:solidFill>
                <a:latin typeface="Cambria" panose="02040503050406030204" pitchFamily="18" charset="0"/>
                <a:ea typeface="Cambria" panose="02040503050406030204" pitchFamily="18" charset="0"/>
              </a:rPr>
              <a:t>Distribution of name space</a:t>
            </a:r>
          </a:p>
          <a:p>
            <a:pPr algn="just"/>
            <a:r>
              <a:rPr lang="en-IN" sz="1400" dirty="0">
                <a:solidFill>
                  <a:schemeClr val="bg2">
                    <a:lumMod val="50000"/>
                  </a:schemeClr>
                </a:solidFill>
                <a:latin typeface="Cambria" panose="02040503050406030204" pitchFamily="18" charset="0"/>
                <a:ea typeface="Cambria" panose="02040503050406030204" pitchFamily="18" charset="0"/>
              </a:rPr>
              <a:t>Information in the name space must be stored.</a:t>
            </a:r>
          </a:p>
          <a:p>
            <a:pPr algn="just"/>
            <a:r>
              <a:rPr lang="en-IN" sz="1400" dirty="0">
                <a:solidFill>
                  <a:schemeClr val="bg2">
                    <a:lumMod val="50000"/>
                  </a:schemeClr>
                </a:solidFill>
                <a:latin typeface="Cambria" panose="02040503050406030204" pitchFamily="18" charset="0"/>
                <a:ea typeface="Cambria" panose="02040503050406030204" pitchFamily="18" charset="0"/>
              </a:rPr>
              <a:t>It is inefficient and not reliable to store the information in a single system.</a:t>
            </a:r>
          </a:p>
          <a:p>
            <a:pPr marL="114300" indent="0" algn="just">
              <a:buNone/>
            </a:pPr>
            <a:r>
              <a:rPr lang="en-IN" sz="1400" b="1" dirty="0">
                <a:solidFill>
                  <a:srgbClr val="C00000"/>
                </a:solidFill>
                <a:latin typeface="Cambria" panose="02040503050406030204" pitchFamily="18" charset="0"/>
                <a:ea typeface="Cambria" panose="02040503050406030204" pitchFamily="18" charset="0"/>
              </a:rPr>
              <a:t>Solution</a:t>
            </a:r>
          </a:p>
          <a:p>
            <a:pPr algn="just"/>
            <a:r>
              <a:rPr lang="en-IN" sz="1400" dirty="0">
                <a:solidFill>
                  <a:schemeClr val="bg2">
                    <a:lumMod val="50000"/>
                  </a:schemeClr>
                </a:solidFill>
                <a:latin typeface="Cambria" panose="02040503050406030204" pitchFamily="18" charset="0"/>
                <a:ea typeface="Cambria" panose="02040503050406030204" pitchFamily="18" charset="0"/>
              </a:rPr>
              <a:t>Distribute the information among many computers called DNS servers.</a:t>
            </a:r>
          </a:p>
          <a:p>
            <a:pPr marL="114300" indent="0" algn="just">
              <a:buNone/>
            </a:pPr>
            <a:r>
              <a:rPr lang="en-IN" sz="1400" b="1" dirty="0">
                <a:solidFill>
                  <a:srgbClr val="0070C0"/>
                </a:solidFill>
                <a:latin typeface="Cambria" panose="02040503050406030204" pitchFamily="18" charset="0"/>
                <a:ea typeface="Cambria" panose="02040503050406030204" pitchFamily="18" charset="0"/>
              </a:rPr>
              <a:t>Hierarchy of name space</a:t>
            </a:r>
          </a:p>
          <a:p>
            <a:pPr algn="just"/>
            <a:r>
              <a:rPr lang="en-IN" sz="1400" dirty="0">
                <a:solidFill>
                  <a:schemeClr val="bg2">
                    <a:lumMod val="50000"/>
                  </a:schemeClr>
                </a:solidFill>
                <a:latin typeface="Cambria" panose="02040503050406030204" pitchFamily="18" charset="0"/>
                <a:ea typeface="Cambria" panose="02040503050406030204" pitchFamily="18" charset="0"/>
              </a:rPr>
              <a:t>Divide the whole space into many domains based on the first level.</a:t>
            </a:r>
          </a:p>
          <a:p>
            <a:pPr algn="just"/>
            <a:endParaRPr lang="en-IN" sz="1400" dirty="0">
              <a:solidFill>
                <a:schemeClr val="bg2">
                  <a:lumMod val="50000"/>
                </a:schemeClr>
              </a:solidFill>
              <a:latin typeface="Cambria" panose="02040503050406030204" pitchFamily="18" charset="0"/>
              <a:ea typeface="Cambria" panose="02040503050406030204" pitchFamily="18" charset="0"/>
            </a:endParaRPr>
          </a:p>
          <a:p>
            <a:endParaRPr lang="en-IN" dirty="0"/>
          </a:p>
        </p:txBody>
      </p:sp>
      <p:sp>
        <p:nvSpPr>
          <p:cNvPr id="4" name="Slide Number Placeholder 3">
            <a:extLst>
              <a:ext uri="{FF2B5EF4-FFF2-40B4-BE49-F238E27FC236}">
                <a16:creationId xmlns:a16="http://schemas.microsoft.com/office/drawing/2014/main" xmlns="" id="{A1DE6B78-2856-4D21-A5AF-BA5C9D0FA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6" name="Picture 10">
            <a:extLst>
              <a:ext uri="{FF2B5EF4-FFF2-40B4-BE49-F238E27FC236}">
                <a16:creationId xmlns:a16="http://schemas.microsoft.com/office/drawing/2014/main" xmlns="" id="{04545B41-CD9A-46BC-BE7F-3E5CF3715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17" y="820957"/>
            <a:ext cx="3217087" cy="165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xmlns="" id="{AE750232-9CA8-49BA-8A4B-09CFF535D82D}"/>
              </a:ext>
            </a:extLst>
          </p:cNvPr>
          <p:cNvSpPr txBox="1"/>
          <p:nvPr/>
        </p:nvSpPr>
        <p:spPr>
          <a:xfrm>
            <a:off x="311701" y="153136"/>
            <a:ext cx="4572000" cy="584775"/>
          </a:xfrm>
          <a:prstGeom prst="rect">
            <a:avLst/>
          </a:prstGeom>
          <a:noFill/>
        </p:spPr>
        <p:txBody>
          <a:bodyPr wrap="square">
            <a:spAutoFit/>
          </a:bodyPr>
          <a:lstStyle/>
          <a:p>
            <a:r>
              <a:rPr lang="en-IN" sz="3200" b="1" dirty="0">
                <a:solidFill>
                  <a:schemeClr val="accent1"/>
                </a:solidFill>
                <a:latin typeface="Cambria" panose="02040503050406030204" pitchFamily="18" charset="0"/>
                <a:ea typeface="Cambria" panose="02040503050406030204" pitchFamily="18" charset="0"/>
                <a:sym typeface="PT Sans Narrow"/>
              </a:rPr>
              <a:t>Domain Name Space</a:t>
            </a:r>
          </a:p>
        </p:txBody>
      </p:sp>
      <p:sp>
        <p:nvSpPr>
          <p:cNvPr id="9" name="TextBox 8">
            <a:extLst>
              <a:ext uri="{FF2B5EF4-FFF2-40B4-BE49-F238E27FC236}">
                <a16:creationId xmlns:a16="http://schemas.microsoft.com/office/drawing/2014/main" xmlns="" id="{1AED5FB2-8B26-4D69-A291-D0C122A31E21}"/>
              </a:ext>
            </a:extLst>
          </p:cNvPr>
          <p:cNvSpPr txBox="1"/>
          <p:nvPr/>
        </p:nvSpPr>
        <p:spPr>
          <a:xfrm>
            <a:off x="1528450" y="2491186"/>
            <a:ext cx="811441"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Domains</a:t>
            </a:r>
          </a:p>
        </p:txBody>
      </p:sp>
      <p:pic>
        <p:nvPicPr>
          <p:cNvPr id="11" name="Picture 10">
            <a:extLst>
              <a:ext uri="{FF2B5EF4-FFF2-40B4-BE49-F238E27FC236}">
                <a16:creationId xmlns:a16="http://schemas.microsoft.com/office/drawing/2014/main" xmlns="" id="{97FBDC08-AF01-480F-89F2-B0A7DDF9F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40" y="2847767"/>
            <a:ext cx="3415164" cy="138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xmlns="" id="{9D89AF6D-5AC7-4E25-8996-8DF5D21786AC}"/>
              </a:ext>
            </a:extLst>
          </p:cNvPr>
          <p:cNvSpPr txBox="1"/>
          <p:nvPr/>
        </p:nvSpPr>
        <p:spPr>
          <a:xfrm>
            <a:off x="1184239" y="4322543"/>
            <a:ext cx="2052165"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Hierarchy of name servers</a:t>
            </a:r>
          </a:p>
        </p:txBody>
      </p:sp>
      <p:pic>
        <p:nvPicPr>
          <p:cNvPr id="14" name="Google Shape;94;p16">
            <a:extLst>
              <a:ext uri="{FF2B5EF4-FFF2-40B4-BE49-F238E27FC236}">
                <a16:creationId xmlns:a16="http://schemas.microsoft.com/office/drawing/2014/main" xmlns="" id="{4899616F-76BA-4CB0-A60C-C269B7831EDC}"/>
              </a:ext>
            </a:extLst>
          </p:cNvPr>
          <p:cNvPicPr preferRelativeResize="0"/>
          <p:nvPr/>
        </p:nvPicPr>
        <p:blipFill>
          <a:blip r:embed="rId4">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21460359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UDP ports</a:t>
            </a:r>
            <a:endParaRPr lang="en-IN" sz="3200"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80</a:t>
            </a:fld>
            <a:endParaRPr lang="en"/>
          </a:p>
        </p:txBody>
      </p:sp>
      <p:pic>
        <p:nvPicPr>
          <p:cNvPr id="5"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74214"/>
            <a:ext cx="8229600" cy="2846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58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UDP Ports</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Port 67	- used by server (Common)</a:t>
            </a:r>
          </a:p>
          <a:p>
            <a:pPr algn="just">
              <a:lnSpc>
                <a:spcPct val="150000"/>
              </a:lnSpc>
            </a:pPr>
            <a:r>
              <a:rPr lang="en-US" sz="1400" dirty="0">
                <a:latin typeface="Cambria" pitchFamily="18" charset="0"/>
                <a:cs typeface="Times New Roman" pitchFamily="18" charset="0"/>
              </a:rPr>
              <a:t>Port 68	-  used by client (to overcome the </a:t>
            </a:r>
            <a:r>
              <a:rPr lang="en-US" sz="1400" dirty="0" err="1">
                <a:latin typeface="Cambria" pitchFamily="18" charset="0"/>
                <a:cs typeface="Times New Roman" pitchFamily="18" charset="0"/>
              </a:rPr>
              <a:t>demultiplexing</a:t>
            </a:r>
            <a:r>
              <a:rPr lang="en-US" sz="1400" dirty="0">
                <a:latin typeface="Cambria" pitchFamily="18" charset="0"/>
                <a:cs typeface="Times New Roman" pitchFamily="18" charset="0"/>
              </a:rPr>
              <a:t> issue)</a:t>
            </a:r>
          </a:p>
          <a:p>
            <a:pPr algn="just">
              <a:lnSpc>
                <a:spcPct val="150000"/>
              </a:lnSpc>
            </a:pPr>
            <a:r>
              <a:rPr lang="en-US" sz="1400" dirty="0">
                <a:latin typeface="Cambria" pitchFamily="18" charset="0"/>
                <a:cs typeface="Times New Roman" pitchFamily="18" charset="0"/>
              </a:rPr>
              <a:t>Consider the below scenario</a:t>
            </a:r>
          </a:p>
          <a:p>
            <a:pPr lvl="2" algn="just">
              <a:lnSpc>
                <a:spcPct val="100000"/>
              </a:lnSpc>
            </a:pPr>
            <a:r>
              <a:rPr lang="en-US" dirty="0">
                <a:latin typeface="Cambria" pitchFamily="18" charset="0"/>
                <a:cs typeface="Times New Roman" pitchFamily="18" charset="0"/>
              </a:rPr>
              <a:t>Host A uses DHCP client </a:t>
            </a:r>
          </a:p>
          <a:p>
            <a:pPr lvl="2" algn="just">
              <a:lnSpc>
                <a:spcPct val="100000"/>
              </a:lnSpc>
            </a:pPr>
            <a:r>
              <a:rPr lang="en-US" dirty="0">
                <a:latin typeface="Cambria" pitchFamily="18" charset="0"/>
                <a:cs typeface="Times New Roman" pitchFamily="18" charset="0"/>
              </a:rPr>
              <a:t>Host B uses DAYTIME client</a:t>
            </a:r>
          </a:p>
          <a:p>
            <a:pPr lvl="2" algn="just">
              <a:lnSpc>
                <a:spcPct val="100000"/>
              </a:lnSpc>
            </a:pPr>
            <a:r>
              <a:rPr lang="en-US" dirty="0">
                <a:latin typeface="Cambria" pitchFamily="18" charset="0"/>
                <a:cs typeface="Times New Roman" pitchFamily="18" charset="0"/>
              </a:rPr>
              <a:t>(both are in the same network and uses </a:t>
            </a:r>
            <a:r>
              <a:rPr lang="en-US" dirty="0" err="1">
                <a:latin typeface="Cambria" pitchFamily="18" charset="0"/>
                <a:cs typeface="Times New Roman" pitchFamily="18" charset="0"/>
              </a:rPr>
              <a:t>ephermal</a:t>
            </a:r>
            <a:r>
              <a:rPr lang="en-US" dirty="0">
                <a:latin typeface="Cambria" pitchFamily="18" charset="0"/>
                <a:cs typeface="Times New Roman" pitchFamily="18" charset="0"/>
              </a:rPr>
              <a:t> port 2017)</a:t>
            </a:r>
          </a:p>
          <a:p>
            <a:pPr lvl="2" algn="just">
              <a:lnSpc>
                <a:spcPct val="100000"/>
              </a:lnSpc>
            </a:pPr>
            <a:r>
              <a:rPr lang="en-US" dirty="0">
                <a:latin typeface="Cambria" pitchFamily="18" charset="0"/>
                <a:cs typeface="Times New Roman" pitchFamily="18" charset="0"/>
              </a:rPr>
              <a:t>A broadcast message is sent from the server as an acknowledgement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81</a:t>
            </a:fld>
            <a:endParaRPr lang="en"/>
          </a:p>
        </p:txBody>
      </p:sp>
    </p:spTree>
    <p:extLst>
      <p:ext uri="{BB962C8B-B14F-4D97-AF65-F5344CB8AC3E}">
        <p14:creationId xmlns:p14="http://schemas.microsoft.com/office/powerpoint/2010/main" val="22556605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UDP ports (Contd..)</a:t>
            </a:r>
            <a:endParaRPr lang="en-IN" sz="3200" dirty="0"/>
          </a:p>
        </p:txBody>
      </p:sp>
      <p:sp>
        <p:nvSpPr>
          <p:cNvPr id="3" name="Text Placeholder 2"/>
          <p:cNvSpPr>
            <a:spLocks noGrp="1"/>
          </p:cNvSpPr>
          <p:nvPr>
            <p:ph type="body" idx="1"/>
          </p:nvPr>
        </p:nvSpPr>
        <p:spPr/>
        <p:txBody>
          <a:bodyPr/>
          <a:lstStyle/>
          <a:p>
            <a:pPr lvl="2" algn="just">
              <a:buFont typeface="Arial" pitchFamily="34" charset="0"/>
              <a:buChar char="•"/>
            </a:pPr>
            <a:r>
              <a:rPr lang="en-US" dirty="0">
                <a:latin typeface="Cambria" pitchFamily="18" charset="0"/>
                <a:cs typeface="Times New Roman" pitchFamily="18" charset="0"/>
              </a:rPr>
              <a:t>This message contains the destination port 2017 and broadcast IP address FFFFFFFF16</a:t>
            </a:r>
          </a:p>
          <a:p>
            <a:pPr lvl="2" algn="just">
              <a:buFont typeface="Arial" pitchFamily="34" charset="0"/>
              <a:buChar char="•"/>
            </a:pPr>
            <a:r>
              <a:rPr lang="en-US" dirty="0">
                <a:latin typeface="Cambria" pitchFamily="18" charset="0"/>
                <a:cs typeface="Times New Roman" pitchFamily="18" charset="0"/>
              </a:rPr>
              <a:t>Host A finds a message from application program on 2017</a:t>
            </a:r>
          </a:p>
          <a:p>
            <a:pPr lvl="2" algn="just">
              <a:buFont typeface="Arial" pitchFamily="34" charset="0"/>
              <a:buChar char="•"/>
            </a:pPr>
            <a:r>
              <a:rPr lang="en-US" dirty="0">
                <a:latin typeface="Cambria" pitchFamily="18" charset="0"/>
                <a:cs typeface="Times New Roman" pitchFamily="18" charset="0"/>
              </a:rPr>
              <a:t>A correct message and incorrect message is delivered to DHCP and DAYTIME clients respectively</a:t>
            </a:r>
          </a:p>
          <a:p>
            <a:pPr lvl="2" algn="just">
              <a:buFont typeface="Arial" pitchFamily="34" charset="0"/>
              <a:buChar char="•"/>
            </a:pPr>
            <a:r>
              <a:rPr lang="en-US" dirty="0">
                <a:latin typeface="Cambria" pitchFamily="18" charset="0"/>
                <a:cs typeface="Times New Roman" pitchFamily="18" charset="0"/>
              </a:rPr>
              <a:t>Transaction ID is also used to identify the clients which avoids the confusion created.</a:t>
            </a:r>
          </a:p>
          <a:p>
            <a:pPr lvl="2"/>
            <a:endParaRPr lang="en-US" sz="2800" dirty="0">
              <a:latin typeface="Times New Roman" pitchFamily="18" charset="0"/>
              <a:cs typeface="Times New Roman" pitchFamily="18" charset="0"/>
            </a:endParaRPr>
          </a:p>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82</a:t>
            </a:fld>
            <a:endParaRPr lang="en"/>
          </a:p>
        </p:txBody>
      </p:sp>
    </p:spTree>
    <p:extLst>
      <p:ext uri="{BB962C8B-B14F-4D97-AF65-F5344CB8AC3E}">
        <p14:creationId xmlns:p14="http://schemas.microsoft.com/office/powerpoint/2010/main" val="28460890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TFTP</a:t>
            </a:r>
            <a:endParaRPr lang="en-IN" sz="3200" dirty="0"/>
          </a:p>
        </p:txBody>
      </p:sp>
      <p:sp>
        <p:nvSpPr>
          <p:cNvPr id="3" name="Text Placeholder 2"/>
          <p:cNvSpPr>
            <a:spLocks noGrp="1"/>
          </p:cNvSpPr>
          <p:nvPr>
            <p:ph type="body" idx="1"/>
          </p:nvPr>
        </p:nvSpPr>
        <p:spPr/>
        <p:txBody>
          <a:bodyPr/>
          <a:lstStyle/>
          <a:p>
            <a:r>
              <a:rPr lang="en-US" sz="1400" dirty="0">
                <a:latin typeface="Cambria" pitchFamily="18" charset="0"/>
                <a:cs typeface="Times New Roman" pitchFamily="18" charset="0"/>
              </a:rPr>
              <a:t>It is an acknowledgement from the server, containing the pathname of a file which has the complete booting information. </a:t>
            </a:r>
            <a:endParaRPr lang="en-IN" sz="1400" dirty="0">
              <a:latin typeface="Cambria" pitchFamily="18" charset="0"/>
              <a:cs typeface="Times New Roman" pitchFamily="18" charset="0"/>
            </a:endParaRPr>
          </a:p>
          <a:p>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83</a:t>
            </a:fld>
            <a:endParaRPr lang="en"/>
          </a:p>
        </p:txBody>
      </p:sp>
    </p:spTree>
    <p:extLst>
      <p:ext uri="{BB962C8B-B14F-4D97-AF65-F5344CB8AC3E}">
        <p14:creationId xmlns:p14="http://schemas.microsoft.com/office/powerpoint/2010/main" val="1572422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Error control</a:t>
            </a:r>
            <a:endParaRPr lang="en-IN" sz="3200" dirty="0"/>
          </a:p>
        </p:txBody>
      </p:sp>
      <p:sp>
        <p:nvSpPr>
          <p:cNvPr id="3" name="Text Placeholder 2"/>
          <p:cNvSpPr>
            <a:spLocks noGrp="1"/>
          </p:cNvSpPr>
          <p:nvPr>
            <p:ph type="body" idx="1"/>
          </p:nvPr>
        </p:nvSpPr>
        <p:spPr/>
        <p:txBody>
          <a:bodyPr/>
          <a:lstStyle/>
          <a:p>
            <a:r>
              <a:rPr lang="en-US" sz="1400" dirty="0">
                <a:latin typeface="Cambria" pitchFamily="18" charset="0"/>
                <a:cs typeface="Times New Roman" pitchFamily="18" charset="0"/>
              </a:rPr>
              <a:t>To take a control over the lost or damaged response, DHCP requires</a:t>
            </a:r>
          </a:p>
          <a:p>
            <a:pPr lvl="2"/>
            <a:r>
              <a:rPr lang="en-US" dirty="0">
                <a:latin typeface="Cambria" pitchFamily="18" charset="0"/>
                <a:cs typeface="Times New Roman" pitchFamily="18" charset="0"/>
              </a:rPr>
              <a:t>Checksum</a:t>
            </a:r>
          </a:p>
          <a:p>
            <a:pPr lvl="2"/>
            <a:r>
              <a:rPr lang="en-US" dirty="0">
                <a:latin typeface="Cambria" pitchFamily="18" charset="0"/>
                <a:cs typeface="Times New Roman" pitchFamily="18" charset="0"/>
              </a:rPr>
              <a:t>Retransmission </a:t>
            </a:r>
          </a:p>
          <a:p>
            <a:pPr marL="596900" lvl="1" indent="0">
              <a:buNone/>
            </a:pPr>
            <a:endParaRPr lang="en-US" sz="1000" dirty="0">
              <a:latin typeface="Cambria" pitchFamily="18" charset="0"/>
              <a:cs typeface="Times New Roman" pitchFamily="18" charset="0"/>
            </a:endParaRPr>
          </a:p>
          <a:p>
            <a:r>
              <a:rPr lang="en-US" sz="1400" dirty="0">
                <a:latin typeface="Cambria" pitchFamily="18" charset="0"/>
                <a:cs typeface="Times New Roman" pitchFamily="18" charset="0"/>
              </a:rPr>
              <a:t>To prevent traffic jam (Created by retransmission)</a:t>
            </a:r>
          </a:p>
          <a:p>
            <a:pPr lvl="2"/>
            <a:r>
              <a:rPr lang="en-US" dirty="0">
                <a:latin typeface="Cambria" pitchFamily="18" charset="0"/>
                <a:cs typeface="Times New Roman" pitchFamily="18" charset="0"/>
              </a:rPr>
              <a:t>Random numbers for timers are used</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84</a:t>
            </a:fld>
            <a:endParaRPr lang="en"/>
          </a:p>
        </p:txBody>
      </p:sp>
    </p:spTree>
    <p:extLst>
      <p:ext uri="{BB962C8B-B14F-4D97-AF65-F5344CB8AC3E}">
        <p14:creationId xmlns:p14="http://schemas.microsoft.com/office/powerpoint/2010/main" val="1741802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Packet Format</a:t>
            </a:r>
            <a:endParaRPr lang="en-IN" sz="3200"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85</a:t>
            </a:fld>
            <a:endParaRPr lang="en"/>
          </a:p>
        </p:txBody>
      </p:sp>
      <p:pic>
        <p:nvPicPr>
          <p:cNvPr id="5" name="Picture 1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61961" y="1200151"/>
            <a:ext cx="5420078"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0440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Packet Format (Contd..)</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Operation code  (8 bit)   – Variant of DHCP </a:t>
            </a:r>
          </a:p>
          <a:p>
            <a:pPr algn="just">
              <a:lnSpc>
                <a:spcPct val="150000"/>
              </a:lnSpc>
            </a:pPr>
            <a:r>
              <a:rPr lang="en-US" sz="1400" dirty="0">
                <a:latin typeface="Cambria" pitchFamily="18" charset="0"/>
                <a:cs typeface="Times New Roman" pitchFamily="18" charset="0"/>
              </a:rPr>
              <a:t>Hardware type  (8 bit)    -  variant of physical network</a:t>
            </a:r>
          </a:p>
          <a:p>
            <a:pPr algn="just">
              <a:lnSpc>
                <a:spcPct val="150000"/>
              </a:lnSpc>
            </a:pPr>
            <a:r>
              <a:rPr lang="en-US" sz="1400" dirty="0">
                <a:latin typeface="Cambria" pitchFamily="18" charset="0"/>
                <a:cs typeface="Times New Roman" pitchFamily="18" charset="0"/>
              </a:rPr>
              <a:t>Hardware length (8 bit) -  length of physical address in bytes</a:t>
            </a:r>
          </a:p>
          <a:p>
            <a:pPr algn="just">
              <a:lnSpc>
                <a:spcPct val="150000"/>
              </a:lnSpc>
            </a:pPr>
            <a:r>
              <a:rPr lang="en-US" sz="1400" dirty="0">
                <a:latin typeface="Cambria" pitchFamily="18" charset="0"/>
                <a:cs typeface="Times New Roman" pitchFamily="18" charset="0"/>
              </a:rPr>
              <a:t>Hop count (8 bit) 	            -  Maximum number of hops</a:t>
            </a:r>
          </a:p>
          <a:p>
            <a:pPr algn="just">
              <a:lnSpc>
                <a:spcPct val="150000"/>
              </a:lnSpc>
            </a:pPr>
            <a:r>
              <a:rPr lang="en-US" sz="1400" dirty="0">
                <a:latin typeface="Cambria" pitchFamily="18" charset="0"/>
                <a:cs typeface="Times New Roman" pitchFamily="18" charset="0"/>
              </a:rPr>
              <a:t>Transaction ID (4 byte)  -  To match a reply with the request</a:t>
            </a:r>
            <a:endParaRPr lang="en-IN" sz="1400"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86</a:t>
            </a:fld>
            <a:endParaRPr lang="en"/>
          </a:p>
        </p:txBody>
      </p:sp>
    </p:spTree>
    <p:extLst>
      <p:ext uri="{BB962C8B-B14F-4D97-AF65-F5344CB8AC3E}">
        <p14:creationId xmlns:p14="http://schemas.microsoft.com/office/powerpoint/2010/main" val="15460138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Packet Format (Contd..)</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Number of seconds (16 bit) – Time elapsed to boot the client</a:t>
            </a:r>
          </a:p>
          <a:p>
            <a:pPr algn="just">
              <a:lnSpc>
                <a:spcPct val="150000"/>
              </a:lnSpc>
            </a:pPr>
            <a:r>
              <a:rPr lang="en-US" sz="1400" dirty="0">
                <a:latin typeface="Cambria" pitchFamily="18" charset="0"/>
                <a:cs typeface="Times New Roman" pitchFamily="18" charset="0"/>
              </a:rPr>
              <a:t>Flag (16 bit) 	                   – left-most bit is used leaving the remaining bits to be zero.</a:t>
            </a:r>
          </a:p>
          <a:p>
            <a:pPr algn="just">
              <a:lnSpc>
                <a:spcPct val="150000"/>
              </a:lnSpc>
            </a:pPr>
            <a:r>
              <a:rPr lang="en-US" sz="1400" dirty="0">
                <a:latin typeface="Cambria" pitchFamily="18" charset="0"/>
                <a:cs typeface="Times New Roman" pitchFamily="18" charset="0"/>
              </a:rPr>
              <a:t>Client IP address (4 byte)     – holds client’s IP address</a:t>
            </a:r>
          </a:p>
          <a:p>
            <a:pPr algn="just">
              <a:lnSpc>
                <a:spcPct val="150000"/>
              </a:lnSpc>
            </a:pPr>
            <a:r>
              <a:rPr lang="en-US" sz="1400" dirty="0">
                <a:latin typeface="Cambria" pitchFamily="18" charset="0"/>
                <a:cs typeface="Times New Roman" pitchFamily="18" charset="0"/>
              </a:rPr>
              <a:t>Server IP address (4 byte)    - holds server’s IP address</a:t>
            </a:r>
            <a:endParaRPr lang="en-IN" sz="1400"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87</a:t>
            </a:fld>
            <a:endParaRPr lang="en"/>
          </a:p>
        </p:txBody>
      </p:sp>
    </p:spTree>
    <p:extLst>
      <p:ext uri="{BB962C8B-B14F-4D97-AF65-F5344CB8AC3E}">
        <p14:creationId xmlns:p14="http://schemas.microsoft.com/office/powerpoint/2010/main" val="5623856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Packet Format (Contd..)</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Gateway IP address (4 byte) – holds router’s IP address</a:t>
            </a:r>
          </a:p>
          <a:p>
            <a:pPr algn="just">
              <a:lnSpc>
                <a:spcPct val="150000"/>
              </a:lnSpc>
            </a:pPr>
            <a:r>
              <a:rPr lang="en-US" sz="1400" dirty="0">
                <a:latin typeface="Cambria" pitchFamily="18" charset="0"/>
                <a:cs typeface="Times New Roman" pitchFamily="18" charset="0"/>
              </a:rPr>
              <a:t>Client Hardware address       – Client’s physical address</a:t>
            </a:r>
          </a:p>
          <a:p>
            <a:pPr algn="just">
              <a:lnSpc>
                <a:spcPct val="150000"/>
              </a:lnSpc>
            </a:pPr>
            <a:r>
              <a:rPr lang="en-US" sz="1400" dirty="0">
                <a:latin typeface="Cambria" pitchFamily="18" charset="0"/>
                <a:cs typeface="Times New Roman" pitchFamily="18" charset="0"/>
              </a:rPr>
              <a:t>Server name (6</a:t>
            </a:r>
            <a:r>
              <a:rPr lang="en-IN" sz="1400" dirty="0">
                <a:latin typeface="Cambria" pitchFamily="18" charset="0"/>
                <a:cs typeface="Times New Roman" pitchFamily="18" charset="0"/>
              </a:rPr>
              <a:t>4 byte)            – holds server’s domain name</a:t>
            </a:r>
          </a:p>
          <a:p>
            <a:pPr algn="just">
              <a:lnSpc>
                <a:spcPct val="150000"/>
              </a:lnSpc>
            </a:pPr>
            <a:r>
              <a:rPr lang="en-US" sz="1400" dirty="0">
                <a:latin typeface="Cambria" pitchFamily="18" charset="0"/>
                <a:cs typeface="Times New Roman" pitchFamily="18" charset="0"/>
              </a:rPr>
              <a:t>Boot file name (128 byte)      – Holds path name</a:t>
            </a:r>
          </a:p>
          <a:p>
            <a:pPr algn="just">
              <a:lnSpc>
                <a:spcPct val="150000"/>
              </a:lnSpc>
            </a:pPr>
            <a:r>
              <a:rPr lang="en-US" sz="1400" dirty="0">
                <a:latin typeface="Cambria" pitchFamily="18" charset="0"/>
                <a:cs typeface="Times New Roman" pitchFamily="18" charset="0"/>
              </a:rPr>
              <a:t>Options (64 byte)                     – carries either vendor information or other additional information</a:t>
            </a:r>
            <a:r>
              <a:rPr lang="en-US" sz="1400" dirty="0">
                <a:latin typeface="Cambria" pitchFamily="18" charset="0"/>
              </a:rPr>
              <a:t>.</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88</a:t>
            </a:fld>
            <a:endParaRPr lang="en"/>
          </a:p>
        </p:txBody>
      </p:sp>
    </p:spTree>
    <p:extLst>
      <p:ext uri="{BB962C8B-B14F-4D97-AF65-F5344CB8AC3E}">
        <p14:creationId xmlns:p14="http://schemas.microsoft.com/office/powerpoint/2010/main" val="23044076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000" dirty="0">
                <a:latin typeface="Cambria" pitchFamily="18" charset="0"/>
                <a:cs typeface="Times New Roman" pitchFamily="18" charset="0"/>
              </a:rPr>
              <a:t>CONFIGURATION</a:t>
            </a:r>
            <a:endParaRPr lang="en-IN" sz="4000" dirty="0"/>
          </a:p>
        </p:txBody>
      </p:sp>
      <p:sp>
        <p:nvSpPr>
          <p:cNvPr id="6" name="Subtitle 5"/>
          <p:cNvSpPr>
            <a:spLocks noGrp="1"/>
          </p:cNvSpPr>
          <p:nvPr>
            <p:ph type="subTitle"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89</a:t>
            </a:fld>
            <a:endParaRPr lang="en"/>
          </a:p>
        </p:txBody>
      </p:sp>
      <p:pic>
        <p:nvPicPr>
          <p:cNvPr id="7" name="Picture 2"/>
          <p:cNvPicPr>
            <a:picLocks noChangeAspect="1" noChangeArrowheads="1"/>
          </p:cNvPicPr>
          <p:nvPr/>
        </p:nvPicPr>
        <p:blipFill>
          <a:blip r:embed="rId2"/>
          <a:srcRect/>
          <a:stretch>
            <a:fillRect/>
          </a:stretch>
        </p:blipFill>
        <p:spPr bwMode="auto">
          <a:xfrm>
            <a:off x="228600" y="171450"/>
            <a:ext cx="1524000" cy="914400"/>
          </a:xfrm>
          <a:prstGeom prst="rect">
            <a:avLst/>
          </a:prstGeom>
          <a:noFill/>
          <a:ln w="9525">
            <a:noFill/>
            <a:miter lim="800000"/>
            <a:headEnd/>
            <a:tailEnd/>
          </a:ln>
          <a:effectLst/>
        </p:spPr>
      </p:pic>
    </p:spTree>
    <p:extLst>
      <p:ext uri="{BB962C8B-B14F-4D97-AF65-F5344CB8AC3E}">
        <p14:creationId xmlns:p14="http://schemas.microsoft.com/office/powerpoint/2010/main" val="750511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80EB2-A4BC-4562-B759-00A4B0C9FD16}"/>
              </a:ext>
            </a:extLst>
          </p:cNvPr>
          <p:cNvSpPr>
            <a:spLocks noGrp="1"/>
          </p:cNvSpPr>
          <p:nvPr>
            <p:ph type="title"/>
          </p:nvPr>
        </p:nvSpPr>
        <p:spPr>
          <a:xfrm>
            <a:off x="311700" y="86683"/>
            <a:ext cx="8520600" cy="487792"/>
          </a:xfrm>
        </p:spPr>
        <p:txBody>
          <a:bodyPr/>
          <a:lstStyle/>
          <a:p>
            <a:r>
              <a:rPr lang="en-IN" sz="3200" b="1" dirty="0">
                <a:solidFill>
                  <a:schemeClr val="accent1"/>
                </a:solidFill>
                <a:latin typeface="Cambria" panose="02040503050406030204" pitchFamily="18" charset="0"/>
                <a:ea typeface="Cambria" panose="02040503050406030204" pitchFamily="18" charset="0"/>
                <a:sym typeface="PT Sans Narrow"/>
              </a:rPr>
              <a:t>Domain Name Space</a:t>
            </a:r>
            <a:r>
              <a:rPr lang="en-IN" sz="3600" b="1" dirty="0">
                <a:solidFill>
                  <a:schemeClr val="accent1"/>
                </a:solidFill>
                <a:latin typeface="Cambria" panose="02040503050406030204" pitchFamily="18" charset="0"/>
                <a:ea typeface="Cambria" panose="02040503050406030204" pitchFamily="18" charset="0"/>
                <a:sym typeface="PT Sans Narrow"/>
              </a:rPr>
              <a:t/>
            </a:r>
            <a:br>
              <a:rPr lang="en-IN" sz="3600" b="1" dirty="0">
                <a:solidFill>
                  <a:schemeClr val="accent1"/>
                </a:solidFill>
                <a:latin typeface="Cambria" panose="02040503050406030204" pitchFamily="18" charset="0"/>
                <a:ea typeface="Cambria" panose="02040503050406030204" pitchFamily="18" charset="0"/>
                <a:sym typeface="PT Sans Narrow"/>
              </a:rPr>
            </a:br>
            <a:endParaRPr lang="en-IN" dirty="0"/>
          </a:p>
        </p:txBody>
      </p:sp>
      <p:sp>
        <p:nvSpPr>
          <p:cNvPr id="3" name="Text Placeholder 2">
            <a:extLst>
              <a:ext uri="{FF2B5EF4-FFF2-40B4-BE49-F238E27FC236}">
                <a16:creationId xmlns:a16="http://schemas.microsoft.com/office/drawing/2014/main" xmlns="" id="{361365C2-94C5-4E52-8C11-441D9E9C2A95}"/>
              </a:ext>
            </a:extLst>
          </p:cNvPr>
          <p:cNvSpPr>
            <a:spLocks noGrp="1"/>
          </p:cNvSpPr>
          <p:nvPr>
            <p:ph type="body" idx="1"/>
          </p:nvPr>
        </p:nvSpPr>
        <p:spPr>
          <a:xfrm>
            <a:off x="3764391" y="760888"/>
            <a:ext cx="5067909" cy="3808137"/>
          </a:xfrm>
        </p:spPr>
        <p:txBody>
          <a:bodyPr/>
          <a:lstStyle/>
          <a:p>
            <a:pPr marL="114300" indent="0" algn="just">
              <a:buNone/>
            </a:pPr>
            <a:r>
              <a:rPr lang="en-IN" sz="1400" b="1" dirty="0">
                <a:solidFill>
                  <a:srgbClr val="0070C0"/>
                </a:solidFill>
                <a:latin typeface="Cambria" panose="02040503050406030204" pitchFamily="18" charset="0"/>
                <a:ea typeface="Cambria" panose="02040503050406030204" pitchFamily="18" charset="0"/>
              </a:rPr>
              <a:t>Zone</a:t>
            </a:r>
          </a:p>
          <a:p>
            <a:pPr algn="just"/>
            <a:r>
              <a:rPr lang="en-IN" sz="1400" dirty="0">
                <a:solidFill>
                  <a:schemeClr val="bg2">
                    <a:lumMod val="50000"/>
                  </a:schemeClr>
                </a:solidFill>
                <a:latin typeface="Cambria" panose="02040503050406030204" pitchFamily="18" charset="0"/>
                <a:ea typeface="Cambria" panose="02040503050406030204" pitchFamily="18" charset="0"/>
              </a:rPr>
              <a:t>What a server is responsible for or has authority over is called zones.</a:t>
            </a:r>
          </a:p>
          <a:p>
            <a:pPr algn="just"/>
            <a:r>
              <a:rPr lang="en-IN" sz="1400" dirty="0">
                <a:solidFill>
                  <a:schemeClr val="bg2">
                    <a:lumMod val="50000"/>
                  </a:schemeClr>
                </a:solidFill>
                <a:latin typeface="Cambria" panose="02040503050406030204" pitchFamily="18" charset="0"/>
                <a:ea typeface="Cambria" panose="02040503050406030204" pitchFamily="18" charset="0"/>
              </a:rPr>
              <a:t>Zone is the contiguous part of the entire tree.</a:t>
            </a:r>
          </a:p>
          <a:p>
            <a:pPr algn="just"/>
            <a:r>
              <a:rPr lang="en-IN" sz="1400" dirty="0">
                <a:solidFill>
                  <a:schemeClr val="bg2">
                    <a:lumMod val="50000"/>
                  </a:schemeClr>
                </a:solidFill>
                <a:latin typeface="Cambria" panose="02040503050406030204" pitchFamily="18" charset="0"/>
                <a:ea typeface="Cambria" panose="02040503050406030204" pitchFamily="18" charset="0"/>
              </a:rPr>
              <a:t>If server accepts the responsibility for a domain and does not divide the domain into smaller domains then “domain” and “zone” refers the same thing.</a:t>
            </a:r>
          </a:p>
          <a:p>
            <a:pPr marL="114300" indent="0" algn="just">
              <a:buNone/>
            </a:pPr>
            <a:endParaRPr lang="en-IN" sz="1400" b="1" dirty="0">
              <a:solidFill>
                <a:srgbClr val="0070C0"/>
              </a:solidFill>
              <a:latin typeface="Cambria" panose="02040503050406030204" pitchFamily="18" charset="0"/>
              <a:ea typeface="Cambria" panose="02040503050406030204" pitchFamily="18" charset="0"/>
            </a:endParaRPr>
          </a:p>
          <a:p>
            <a:pPr marL="114300" indent="0" algn="just">
              <a:buNone/>
            </a:pPr>
            <a:r>
              <a:rPr lang="en-IN" sz="1400" b="1" dirty="0">
                <a:solidFill>
                  <a:srgbClr val="0070C0"/>
                </a:solidFill>
                <a:latin typeface="Cambria" panose="02040503050406030204" pitchFamily="18" charset="0"/>
                <a:ea typeface="Cambria" panose="02040503050406030204" pitchFamily="18" charset="0"/>
              </a:rPr>
              <a:t>Root server</a:t>
            </a:r>
          </a:p>
          <a:p>
            <a:pPr algn="just"/>
            <a:r>
              <a:rPr lang="en-IN" sz="1400" dirty="0">
                <a:solidFill>
                  <a:schemeClr val="bg2">
                    <a:lumMod val="50000"/>
                  </a:schemeClr>
                </a:solidFill>
                <a:latin typeface="Cambria" panose="02040503050406030204" pitchFamily="18" charset="0"/>
                <a:ea typeface="Cambria" panose="02040503050406030204" pitchFamily="18" charset="0"/>
              </a:rPr>
              <a:t>It is the server whose zone consists of the whole tree.</a:t>
            </a:r>
          </a:p>
          <a:p>
            <a:pPr algn="just"/>
            <a:r>
              <a:rPr lang="en-IN" sz="1400" dirty="0">
                <a:solidFill>
                  <a:schemeClr val="bg2">
                    <a:lumMod val="50000"/>
                  </a:schemeClr>
                </a:solidFill>
                <a:latin typeface="Cambria" panose="02040503050406030204" pitchFamily="18" charset="0"/>
                <a:ea typeface="Cambria" panose="02040503050406030204" pitchFamily="18" charset="0"/>
              </a:rPr>
              <a:t>It does not store any information about the domains but delegates the authority to other servers, keeping references to those servers.</a:t>
            </a:r>
          </a:p>
          <a:p>
            <a:endParaRPr lang="en-IN" dirty="0"/>
          </a:p>
        </p:txBody>
      </p:sp>
      <p:sp>
        <p:nvSpPr>
          <p:cNvPr id="4" name="Slide Number Placeholder 3">
            <a:extLst>
              <a:ext uri="{FF2B5EF4-FFF2-40B4-BE49-F238E27FC236}">
                <a16:creationId xmlns:a16="http://schemas.microsoft.com/office/drawing/2014/main" xmlns="" id="{BC3EA6EE-AD64-40AB-B54D-7D3A783DEC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8" name="Picture 10">
            <a:extLst>
              <a:ext uri="{FF2B5EF4-FFF2-40B4-BE49-F238E27FC236}">
                <a16:creationId xmlns:a16="http://schemas.microsoft.com/office/drawing/2014/main" xmlns="" id="{DA672348-32B5-4E22-9F64-C968B2FD3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009299"/>
            <a:ext cx="3452691" cy="151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xmlns="" id="{0E45BF99-3A4D-46C9-AA48-11BE96803EB1}"/>
              </a:ext>
            </a:extLst>
          </p:cNvPr>
          <p:cNvSpPr txBox="1"/>
          <p:nvPr/>
        </p:nvSpPr>
        <p:spPr>
          <a:xfrm>
            <a:off x="1394960" y="2571750"/>
            <a:ext cx="1564852" cy="276999"/>
          </a:xfrm>
          <a:prstGeom prst="rect">
            <a:avLst/>
          </a:prstGeom>
          <a:noFill/>
        </p:spPr>
        <p:txBody>
          <a:bodyPr wrap="none" rtlCol="0">
            <a:spAutoFit/>
          </a:bodyPr>
          <a:lstStyle/>
          <a:p>
            <a:r>
              <a:rPr lang="en-IN" sz="1200" b="1" dirty="0">
                <a:solidFill>
                  <a:srgbClr val="FF0000"/>
                </a:solidFill>
                <a:latin typeface="Cambria" panose="02040503050406030204" pitchFamily="18" charset="0"/>
                <a:ea typeface="Cambria" panose="02040503050406030204" pitchFamily="18" charset="0"/>
              </a:rPr>
              <a:t>Zones and Domains</a:t>
            </a:r>
          </a:p>
        </p:txBody>
      </p:sp>
      <p:pic>
        <p:nvPicPr>
          <p:cNvPr id="11" name="Google Shape;94;p16">
            <a:extLst>
              <a:ext uri="{FF2B5EF4-FFF2-40B4-BE49-F238E27FC236}">
                <a16:creationId xmlns:a16="http://schemas.microsoft.com/office/drawing/2014/main" xmlns="" id="{2A193105-69F4-4ACC-9112-09FCEC8A9F80}"/>
              </a:ext>
            </a:extLst>
          </p:cNvPr>
          <p:cNvPicPr preferRelativeResize="0"/>
          <p:nvPr/>
        </p:nvPicPr>
        <p:blipFill>
          <a:blip r:embed="rId3">
            <a:alphaModFix/>
          </a:blip>
          <a:stretch>
            <a:fillRect/>
          </a:stretch>
        </p:blipFill>
        <p:spPr>
          <a:xfrm>
            <a:off x="8089175" y="101825"/>
            <a:ext cx="934101" cy="518950"/>
          </a:xfrm>
          <a:prstGeom prst="rect">
            <a:avLst/>
          </a:prstGeom>
          <a:noFill/>
          <a:ln>
            <a:noFill/>
          </a:ln>
        </p:spPr>
      </p:pic>
    </p:spTree>
    <p:extLst>
      <p:ext uri="{BB962C8B-B14F-4D97-AF65-F5344CB8AC3E}">
        <p14:creationId xmlns:p14="http://schemas.microsoft.com/office/powerpoint/2010/main" val="6599837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Static address allocation</a:t>
            </a:r>
            <a:r>
              <a:rPr lang="en-US" dirty="0">
                <a:latin typeface="Cambria" pitchFamily="18" charset="0"/>
                <a:cs typeface="Times New Roman" pitchFamily="18" charset="0"/>
              </a:rPr>
              <a:t/>
            </a:r>
            <a:br>
              <a:rPr lang="en-US" dirty="0">
                <a:latin typeface="Cambria" pitchFamily="18" charset="0"/>
                <a:cs typeface="Times New Roman" pitchFamily="18" charset="0"/>
              </a:rPr>
            </a:br>
            <a:endParaRPr lang="en-IN"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A database is used to match physical address to IP address.</a:t>
            </a:r>
          </a:p>
          <a:p>
            <a:pPr algn="just">
              <a:lnSpc>
                <a:spcPct val="150000"/>
              </a:lnSpc>
            </a:pPr>
            <a:r>
              <a:rPr lang="en-US" sz="1400" dirty="0">
                <a:latin typeface="Cambria" pitchFamily="18" charset="0"/>
                <a:cs typeface="Times New Roman" pitchFamily="18" charset="0"/>
              </a:rPr>
              <a:t>DHCP is backward compatible in this case</a:t>
            </a:r>
            <a:endParaRPr lang="en-IN" sz="1400" dirty="0">
              <a:latin typeface="Cambria" pitchFamily="18" charset="0"/>
              <a:cs typeface="Times New Roman" pitchFamily="18" charset="0"/>
            </a:endParaRPr>
          </a:p>
          <a:p>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90</a:t>
            </a:fld>
            <a:endParaRPr lang="en"/>
          </a:p>
        </p:txBody>
      </p:sp>
    </p:spTree>
    <p:extLst>
      <p:ext uri="{BB962C8B-B14F-4D97-AF65-F5344CB8AC3E}">
        <p14:creationId xmlns:p14="http://schemas.microsoft.com/office/powerpoint/2010/main" val="5109888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Dynamic address allocation</a:t>
            </a:r>
            <a:endParaRPr lang="en-IN" sz="3200" dirty="0"/>
          </a:p>
        </p:txBody>
      </p:sp>
      <p:sp>
        <p:nvSpPr>
          <p:cNvPr id="3" name="Text Placeholder 2"/>
          <p:cNvSpPr>
            <a:spLocks noGrp="1"/>
          </p:cNvSpPr>
          <p:nvPr>
            <p:ph type="body" idx="1"/>
          </p:nvPr>
        </p:nvSpPr>
        <p:spPr/>
        <p:txBody>
          <a:bodyPr/>
          <a:lstStyle/>
          <a:p>
            <a:pPr lvl="1">
              <a:buFont typeface="Arial" pitchFamily="34" charset="0"/>
              <a:buChar char="•"/>
            </a:pPr>
            <a:r>
              <a:rPr lang="en-US" dirty="0">
                <a:latin typeface="Cambria" pitchFamily="18" charset="0"/>
                <a:cs typeface="Times New Roman" pitchFamily="18" charset="0"/>
              </a:rPr>
              <a:t>An additional database containing the unused IP addresses.</a:t>
            </a:r>
          </a:p>
          <a:p>
            <a:pPr lvl="1">
              <a:buFont typeface="Arial" pitchFamily="34" charset="0"/>
              <a:buChar char="•"/>
            </a:pPr>
            <a:r>
              <a:rPr lang="en-US" dirty="0">
                <a:latin typeface="Cambria" pitchFamily="18" charset="0"/>
                <a:cs typeface="Times New Roman" pitchFamily="18" charset="0"/>
              </a:rPr>
              <a:t>On request from a client, an IP address (temporary ) from this database is allocated to the requesting client on lease.</a:t>
            </a:r>
          </a:p>
          <a:p>
            <a:pPr lvl="1">
              <a:buFont typeface="Arial" pitchFamily="34" charset="0"/>
              <a:buChar char="•"/>
            </a:pPr>
            <a:r>
              <a:rPr lang="en-US" dirty="0">
                <a:latin typeface="Cambria" pitchFamily="18" charset="0"/>
                <a:cs typeface="Times New Roman" pitchFamily="18" charset="0"/>
              </a:rPr>
              <a:t>This is based on the entry in the static database.</a:t>
            </a:r>
          </a:p>
          <a:p>
            <a:pPr lvl="1">
              <a:buFont typeface="Arial" pitchFamily="34" charset="0"/>
              <a:buChar char="•"/>
            </a:pPr>
            <a:r>
              <a:rPr lang="en-US" dirty="0">
                <a:latin typeface="Cambria" pitchFamily="18" charset="0"/>
                <a:cs typeface="Times New Roman" pitchFamily="18" charset="0"/>
              </a:rPr>
              <a:t>This allocation is essential when there is a transfer of host from one network to another.</a:t>
            </a:r>
          </a:p>
          <a:p>
            <a:pPr lvl="1"/>
            <a:endParaRPr lang="en-IN" dirty="0">
              <a:latin typeface="Cambria"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91</a:t>
            </a:fld>
            <a:endParaRPr lang="en"/>
          </a:p>
        </p:txBody>
      </p:sp>
    </p:spTree>
    <p:extLst>
      <p:ext uri="{BB962C8B-B14F-4D97-AF65-F5344CB8AC3E}">
        <p14:creationId xmlns:p14="http://schemas.microsoft.com/office/powerpoint/2010/main" val="33256904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Transition states</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To enable dynamic address allocation, the machine passes through several transitions</a:t>
            </a:r>
          </a:p>
          <a:p>
            <a:pPr algn="just">
              <a:lnSpc>
                <a:spcPct val="150000"/>
              </a:lnSpc>
            </a:pPr>
            <a:r>
              <a:rPr lang="en-US" sz="1400" dirty="0">
                <a:latin typeface="Cambria" pitchFamily="18" charset="0"/>
                <a:cs typeface="Times New Roman" pitchFamily="18" charset="0"/>
              </a:rPr>
              <a:t>The type of the transition is indicated tag 53.</a:t>
            </a:r>
            <a:endParaRPr lang="en-IN" sz="1400"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92</a:t>
            </a:fld>
            <a:endParaRPr lang="en"/>
          </a:p>
        </p:txBody>
      </p:sp>
    </p:spTree>
    <p:extLst>
      <p:ext uri="{BB962C8B-B14F-4D97-AF65-F5344CB8AC3E}">
        <p14:creationId xmlns:p14="http://schemas.microsoft.com/office/powerpoint/2010/main" val="35205488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States</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INIT state – Client initiates by sending DHCPDISCOVER message </a:t>
            </a:r>
          </a:p>
          <a:p>
            <a:pPr algn="just">
              <a:lnSpc>
                <a:spcPct val="150000"/>
              </a:lnSpc>
            </a:pPr>
            <a:r>
              <a:rPr lang="en-US" sz="1400" dirty="0">
                <a:latin typeface="Cambria" pitchFamily="18" charset="0"/>
                <a:cs typeface="Times New Roman" pitchFamily="18" charset="0"/>
              </a:rPr>
              <a:t>SELECTING STATE – SERVERS offers DHCPOFFER message</a:t>
            </a:r>
            <a:r>
              <a:rPr lang="en-IN" sz="1400" dirty="0">
                <a:latin typeface="Cambria" pitchFamily="18" charset="0"/>
                <a:cs typeface="Times New Roman" pitchFamily="18" charset="0"/>
              </a:rPr>
              <a:t>. Client has to select one among the offers</a:t>
            </a:r>
            <a:r>
              <a:rPr lang="en-US" sz="1400" dirty="0">
                <a:latin typeface="Cambria" pitchFamily="18" charset="0"/>
                <a:cs typeface="Times New Roman" pitchFamily="18" charset="0"/>
              </a:rPr>
              <a:t>. Client sends DHCPREQUEST message to the selected server.</a:t>
            </a:r>
          </a:p>
          <a:p>
            <a:pPr algn="just">
              <a:lnSpc>
                <a:spcPct val="150000"/>
              </a:lnSpc>
            </a:pPr>
            <a:r>
              <a:rPr lang="en-US" sz="1400" dirty="0">
                <a:latin typeface="Cambria" pitchFamily="18" charset="0"/>
                <a:cs typeface="Times New Roman" pitchFamily="18" charset="0"/>
              </a:rPr>
              <a:t>REQUESTING STATE – Until the client receives DHCPACK message, it stays in the same state</a:t>
            </a:r>
            <a:endParaRPr lang="en-IN" sz="1400" dirty="0">
              <a:latin typeface="Cambria" pitchFamily="18" charset="0"/>
              <a:cs typeface="Times New Roman"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93</a:t>
            </a:fld>
            <a:endParaRPr lang="en"/>
          </a:p>
        </p:txBody>
      </p:sp>
    </p:spTree>
    <p:extLst>
      <p:ext uri="{BB962C8B-B14F-4D97-AF65-F5344CB8AC3E}">
        <p14:creationId xmlns:p14="http://schemas.microsoft.com/office/powerpoint/2010/main" val="24739518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States (Contd..)</a:t>
            </a:r>
            <a:endParaRPr lang="en-IN" sz="3200" dirty="0"/>
          </a:p>
        </p:txBody>
      </p:sp>
      <p:sp>
        <p:nvSpPr>
          <p:cNvPr id="3" name="Text Placeholder 2"/>
          <p:cNvSpPr>
            <a:spLocks noGrp="1"/>
          </p:cNvSpPr>
          <p:nvPr>
            <p:ph type="body" idx="1"/>
          </p:nvPr>
        </p:nvSpPr>
        <p:spPr/>
        <p:txBody>
          <a:bodyPr/>
          <a:lstStyle/>
          <a:p>
            <a:pPr algn="just">
              <a:lnSpc>
                <a:spcPct val="150000"/>
              </a:lnSpc>
            </a:pPr>
            <a:r>
              <a:rPr lang="en-US" sz="1400" dirty="0">
                <a:latin typeface="Cambria" pitchFamily="18" charset="0"/>
                <a:cs typeface="Times New Roman" pitchFamily="18" charset="0"/>
              </a:rPr>
              <a:t>BOUND STATE – Client uses the IP address until the lease expires. DHCPREQUEST is again initiated by the client to renew the lease when 50% of the lease period is expired.</a:t>
            </a:r>
          </a:p>
          <a:p>
            <a:pPr algn="just">
              <a:lnSpc>
                <a:spcPct val="150000"/>
              </a:lnSpc>
            </a:pPr>
            <a:r>
              <a:rPr lang="en-US" sz="1400" dirty="0">
                <a:latin typeface="Cambria" pitchFamily="18" charset="0"/>
                <a:cs typeface="Times New Roman" pitchFamily="18" charset="0"/>
              </a:rPr>
              <a:t>RENEWING STATE – If DHCPACK is received, client gets back to BOUND state otherwise enters into the REBINDING state after 87.5% of time expires</a:t>
            </a:r>
            <a:endParaRPr lang="en-IN" sz="1400" dirty="0">
              <a:latin typeface="Cambria" pitchFamily="18" charset="0"/>
              <a:cs typeface="Times New Roman" pitchFamily="18" charset="0"/>
            </a:endParaRPr>
          </a:p>
          <a:p>
            <a:endParaRPr lang="en-IN"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94</a:t>
            </a:fld>
            <a:endParaRPr lang="en"/>
          </a:p>
        </p:txBody>
      </p:sp>
    </p:spTree>
    <p:extLst>
      <p:ext uri="{BB962C8B-B14F-4D97-AF65-F5344CB8AC3E}">
        <p14:creationId xmlns:p14="http://schemas.microsoft.com/office/powerpoint/2010/main" val="33371311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cs typeface="Times New Roman" pitchFamily="18" charset="0"/>
              </a:rPr>
              <a:t>States (Contd..)</a:t>
            </a:r>
            <a:endParaRPr lang="en-IN" sz="3200" dirty="0"/>
          </a:p>
        </p:txBody>
      </p:sp>
      <p:sp>
        <p:nvSpPr>
          <p:cNvPr id="3" name="Text Placeholder 2"/>
          <p:cNvSpPr>
            <a:spLocks noGrp="1"/>
          </p:cNvSpPr>
          <p:nvPr>
            <p:ph type="body" idx="1"/>
          </p:nvPr>
        </p:nvSpPr>
        <p:spPr/>
        <p:txBody>
          <a:bodyPr/>
          <a:lstStyle/>
          <a:p>
            <a:pPr algn="just"/>
            <a:r>
              <a:rPr lang="en-US" sz="1400" dirty="0">
                <a:latin typeface="Cambria" pitchFamily="18" charset="0"/>
                <a:cs typeface="Times New Roman" pitchFamily="18" charset="0"/>
              </a:rPr>
              <a:t>REBINDING STATE – The client does the following</a:t>
            </a:r>
          </a:p>
          <a:p>
            <a:pPr lvl="1" algn="just">
              <a:buFont typeface="Arial" pitchFamily="34" charset="0"/>
              <a:buChar char="•"/>
            </a:pPr>
            <a:r>
              <a:rPr lang="en-US" dirty="0">
                <a:latin typeface="Cambria" pitchFamily="18" charset="0"/>
                <a:cs typeface="Times New Roman" pitchFamily="18" charset="0"/>
              </a:rPr>
              <a:t>DHCPNACK / lease expired – Client goes to the initializing state and gets new IP address.</a:t>
            </a:r>
          </a:p>
          <a:p>
            <a:pPr lvl="1" algn="just">
              <a:buFont typeface="Arial" pitchFamily="34" charset="0"/>
              <a:buChar char="•"/>
            </a:pPr>
            <a:r>
              <a:rPr lang="en-US" dirty="0">
                <a:latin typeface="Cambria" pitchFamily="18" charset="0"/>
                <a:cs typeface="Times New Roman" pitchFamily="18" charset="0"/>
              </a:rPr>
              <a:t>DHCPACK – It goes to the bound state – resets timer.</a:t>
            </a:r>
          </a:p>
          <a:p>
            <a:pPr lvl="1"/>
            <a:endParaRPr lang="en-IN" dirty="0">
              <a:latin typeface="Cambria" pitchFamily="18" charset="0"/>
            </a:endParaRP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95</a:t>
            </a:fld>
            <a:endParaRPr lang="en"/>
          </a:p>
        </p:txBody>
      </p:sp>
    </p:spTree>
    <p:extLst>
      <p:ext uri="{BB962C8B-B14F-4D97-AF65-F5344CB8AC3E}">
        <p14:creationId xmlns:p14="http://schemas.microsoft.com/office/powerpoint/2010/main" val="35065723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000" dirty="0">
                <a:latin typeface="Cambria" pitchFamily="18" charset="0"/>
              </a:rPr>
              <a:t>E - Mail: SMTP, POP, IMAP, and MIME</a:t>
            </a:r>
            <a:endParaRPr lang="en-IN" sz="4000" dirty="0">
              <a:latin typeface="Cambria" pitchFamily="18" charset="0"/>
            </a:endParaRPr>
          </a:p>
        </p:txBody>
      </p:sp>
      <p:sp>
        <p:nvSpPr>
          <p:cNvPr id="6" name="Subtitle 5"/>
          <p:cNvSpPr>
            <a:spLocks noGrp="1"/>
          </p:cNvSpPr>
          <p:nvPr>
            <p:ph type="subTitle"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96</a:t>
            </a:fld>
            <a:endParaRPr lang="en"/>
          </a:p>
        </p:txBody>
      </p:sp>
    </p:spTree>
    <p:extLst>
      <p:ext uri="{BB962C8B-B14F-4D97-AF65-F5344CB8AC3E}">
        <p14:creationId xmlns:p14="http://schemas.microsoft.com/office/powerpoint/2010/main" val="10661293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Discussion On</a:t>
            </a:r>
            <a:endParaRPr lang="en-IN" sz="3200" dirty="0"/>
          </a:p>
        </p:txBody>
      </p:sp>
      <p:sp>
        <p:nvSpPr>
          <p:cNvPr id="3" name="Text Placeholder 2"/>
          <p:cNvSpPr>
            <a:spLocks noGrp="1"/>
          </p:cNvSpPr>
          <p:nvPr>
            <p:ph type="body" idx="1"/>
          </p:nvPr>
        </p:nvSpPr>
        <p:spPr/>
        <p:txBody>
          <a:bodyPr/>
          <a:lstStyle/>
          <a:p>
            <a:pPr algn="just">
              <a:lnSpc>
                <a:spcPct val="150000"/>
              </a:lnSpc>
              <a:buSzPct val="150000"/>
              <a:buFont typeface="Arial" pitchFamily="34" charset="0"/>
              <a:buChar char="•"/>
            </a:pPr>
            <a:r>
              <a:rPr lang="en-US" sz="1400" dirty="0">
                <a:latin typeface="Cambria" pitchFamily="18" charset="0"/>
              </a:rPr>
              <a:t>Architecture </a:t>
            </a:r>
          </a:p>
          <a:p>
            <a:pPr algn="just">
              <a:lnSpc>
                <a:spcPct val="150000"/>
              </a:lnSpc>
              <a:buSzPct val="150000"/>
              <a:buFont typeface="Arial" pitchFamily="34" charset="0"/>
              <a:buChar char="•"/>
            </a:pPr>
            <a:r>
              <a:rPr lang="en-US" sz="1400" dirty="0">
                <a:latin typeface="Cambria" pitchFamily="18" charset="0"/>
              </a:rPr>
              <a:t>User agent</a:t>
            </a:r>
          </a:p>
          <a:p>
            <a:pPr algn="just">
              <a:lnSpc>
                <a:spcPct val="150000"/>
              </a:lnSpc>
              <a:buSzPct val="150000"/>
              <a:buFont typeface="Arial" pitchFamily="34" charset="0"/>
              <a:buChar char="•"/>
            </a:pPr>
            <a:r>
              <a:rPr lang="en-US" sz="1400" dirty="0">
                <a:latin typeface="Cambria" pitchFamily="18" charset="0"/>
              </a:rPr>
              <a:t>Message transfer agent</a:t>
            </a:r>
          </a:p>
          <a:p>
            <a:pPr algn="just">
              <a:lnSpc>
                <a:spcPct val="150000"/>
              </a:lnSpc>
              <a:buSzPct val="150000"/>
              <a:buFont typeface="Arial" pitchFamily="34" charset="0"/>
              <a:buChar char="•"/>
            </a:pPr>
            <a:r>
              <a:rPr lang="en-US" sz="1400" dirty="0">
                <a:latin typeface="Cambria" pitchFamily="18" charset="0"/>
              </a:rPr>
              <a:t>Message access agent</a:t>
            </a:r>
          </a:p>
          <a:p>
            <a:pPr algn="just">
              <a:lnSpc>
                <a:spcPct val="150000"/>
              </a:lnSpc>
              <a:buSzPct val="150000"/>
              <a:buFont typeface="Arial" pitchFamily="34" charset="0"/>
              <a:buChar char="•"/>
            </a:pPr>
            <a:r>
              <a:rPr lang="en-US" sz="1400" dirty="0">
                <a:latin typeface="Cambria" pitchFamily="18" charset="0"/>
              </a:rPr>
              <a:t>MIME</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97</a:t>
            </a:fld>
            <a:endParaRPr lang="en"/>
          </a:p>
        </p:txBody>
      </p:sp>
    </p:spTree>
    <p:extLst>
      <p:ext uri="{BB962C8B-B14F-4D97-AF65-F5344CB8AC3E}">
        <p14:creationId xmlns:p14="http://schemas.microsoft.com/office/powerpoint/2010/main" val="17643012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mbria" pitchFamily="18" charset="0"/>
              </a:rPr>
              <a:t>Architecture</a:t>
            </a:r>
            <a:endParaRPr lang="en-IN" sz="3200" dirty="0"/>
          </a:p>
        </p:txBody>
      </p:sp>
      <p:sp>
        <p:nvSpPr>
          <p:cNvPr id="3" name="Text Placeholder 2"/>
          <p:cNvSpPr>
            <a:spLocks noGrp="1"/>
          </p:cNvSpPr>
          <p:nvPr>
            <p:ph type="body" idx="1"/>
          </p:nvPr>
        </p:nvSpPr>
        <p:spPr/>
        <p:txBody>
          <a:bodyPr/>
          <a:lstStyle/>
          <a:p>
            <a:pPr algn="just">
              <a:buSzPct val="150000"/>
            </a:pPr>
            <a:r>
              <a:rPr lang="en-US" sz="1400" dirty="0">
                <a:latin typeface="Cambria" pitchFamily="18" charset="0"/>
              </a:rPr>
              <a:t>We have 4 scenarios in explain the architecture of e-mail. </a:t>
            </a:r>
          </a:p>
          <a:p>
            <a:pPr algn="just">
              <a:buSzPct val="150000"/>
            </a:pPr>
            <a:endParaRPr lang="en-US" sz="1400" dirty="0">
              <a:latin typeface="Cambria" pitchFamily="18" charset="0"/>
            </a:endParaRPr>
          </a:p>
          <a:p>
            <a:pPr lvl="1">
              <a:lnSpc>
                <a:spcPct val="150000"/>
              </a:lnSpc>
              <a:spcBef>
                <a:spcPct val="5000"/>
              </a:spcBef>
              <a:spcAft>
                <a:spcPct val="5000"/>
              </a:spcAft>
              <a:buClrTx/>
              <a:buSzPct val="150000"/>
              <a:buFont typeface="Arial" pitchFamily="34" charset="0"/>
              <a:buChar char="•"/>
            </a:pPr>
            <a:r>
              <a:rPr lang="en-US" dirty="0">
                <a:latin typeface="Cambria" pitchFamily="18" charset="0"/>
              </a:rPr>
              <a:t>First Scenario</a:t>
            </a:r>
          </a:p>
          <a:p>
            <a:pPr lvl="1">
              <a:lnSpc>
                <a:spcPct val="150000"/>
              </a:lnSpc>
              <a:spcBef>
                <a:spcPct val="5000"/>
              </a:spcBef>
              <a:spcAft>
                <a:spcPct val="5000"/>
              </a:spcAft>
              <a:buClrTx/>
              <a:buSzPct val="150000"/>
              <a:buFont typeface="Arial" pitchFamily="34" charset="0"/>
              <a:buChar char="•"/>
            </a:pPr>
            <a:r>
              <a:rPr lang="en-US" dirty="0">
                <a:latin typeface="Cambria" pitchFamily="18" charset="0"/>
              </a:rPr>
              <a:t>Second Scenario</a:t>
            </a:r>
          </a:p>
          <a:p>
            <a:pPr lvl="1">
              <a:lnSpc>
                <a:spcPct val="150000"/>
              </a:lnSpc>
              <a:spcBef>
                <a:spcPct val="5000"/>
              </a:spcBef>
              <a:spcAft>
                <a:spcPct val="5000"/>
              </a:spcAft>
              <a:buClrTx/>
              <a:buSzPct val="150000"/>
              <a:buFont typeface="Arial" pitchFamily="34" charset="0"/>
              <a:buChar char="•"/>
            </a:pPr>
            <a:r>
              <a:rPr lang="en-US" dirty="0">
                <a:latin typeface="Cambria" pitchFamily="18" charset="0"/>
              </a:rPr>
              <a:t>Third Scenario</a:t>
            </a:r>
          </a:p>
          <a:p>
            <a:pPr lvl="1">
              <a:lnSpc>
                <a:spcPct val="150000"/>
              </a:lnSpc>
              <a:spcBef>
                <a:spcPct val="5000"/>
              </a:spcBef>
              <a:spcAft>
                <a:spcPct val="5000"/>
              </a:spcAft>
              <a:buClrTx/>
              <a:buSzPct val="150000"/>
              <a:buFont typeface="Arial" pitchFamily="34" charset="0"/>
              <a:buChar char="•"/>
            </a:pPr>
            <a:r>
              <a:rPr lang="en-US" dirty="0">
                <a:latin typeface="Cambria" pitchFamily="18" charset="0"/>
              </a:rPr>
              <a:t>Fourth Scenario</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98</a:t>
            </a:fld>
            <a:endParaRPr lang="en"/>
          </a:p>
        </p:txBody>
      </p:sp>
    </p:spTree>
    <p:extLst>
      <p:ext uri="{BB962C8B-B14F-4D97-AF65-F5344CB8AC3E}">
        <p14:creationId xmlns:p14="http://schemas.microsoft.com/office/powerpoint/2010/main" val="19003682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latin typeface="Cambria" pitchFamily="18" charset="0"/>
              </a:rPr>
              <a:t>First scenario</a:t>
            </a:r>
            <a:r>
              <a:rPr lang="en-US" sz="3200" dirty="0">
                <a:latin typeface="Cambria" pitchFamily="18" charset="0"/>
              </a:rPr>
              <a:t/>
            </a:r>
            <a:br>
              <a:rPr lang="en-US" sz="3200" dirty="0">
                <a:latin typeface="Cambria" pitchFamily="18" charset="0"/>
              </a:rPr>
            </a:br>
            <a:endParaRPr lang="en-IN" sz="3200" dirty="0"/>
          </a:p>
        </p:txBody>
      </p:sp>
      <p:sp>
        <p:nvSpPr>
          <p:cNvPr id="3" name="Text Placeholder 2"/>
          <p:cNvSpPr>
            <a:spLocks noGrp="1"/>
          </p:cNvSpPr>
          <p:nvPr>
            <p:ph type="body" idx="1"/>
          </p:nvPr>
        </p:nvSpPr>
        <p:spPr/>
        <p:txBody>
          <a:bodyPr/>
          <a:lstStyle/>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a:p>
            <a:pPr marL="285750" indent="-285750" algn="just">
              <a:buFont typeface="Arial" pitchFamily="34" charset="0"/>
              <a:buChar char="•"/>
            </a:pPr>
            <a:r>
              <a:rPr lang="en-US" sz="1400" dirty="0">
                <a:solidFill>
                  <a:srgbClr val="000000"/>
                </a:solidFill>
                <a:latin typeface="Cambria" pitchFamily="18" charset="0"/>
                <a:cs typeface="Times New Roman" pitchFamily="18" charset="0"/>
              </a:rPr>
              <a:t>The sender and the receiver of the e-mail are users on the same mail server; they are directly connected to a shared mail server. </a:t>
            </a:r>
          </a:p>
          <a:p>
            <a:pPr algn="just">
              <a:buFont typeface="Arial" pitchFamily="34" charset="0"/>
              <a:buChar char="•"/>
            </a:pPr>
            <a:endParaRPr lang="en-US" sz="1400" dirty="0">
              <a:solidFill>
                <a:srgbClr val="000000"/>
              </a:solidFill>
              <a:latin typeface="Cambria" pitchFamily="18" charset="0"/>
              <a:cs typeface="Times New Roman" pitchFamily="18" charset="0"/>
            </a:endParaRPr>
          </a:p>
          <a:p>
            <a:pPr marL="285750" indent="-285750" algn="just">
              <a:buFont typeface="Arial" pitchFamily="34" charset="0"/>
              <a:buChar char="•"/>
            </a:pPr>
            <a:r>
              <a:rPr lang="en-US" sz="1400" dirty="0">
                <a:solidFill>
                  <a:srgbClr val="000000"/>
                </a:solidFill>
                <a:latin typeface="Cambria" pitchFamily="18" charset="0"/>
                <a:cs typeface="Times New Roman" pitchFamily="18" charset="0"/>
              </a:rPr>
              <a:t>The admin has created one mailbox to store the  received messages. Only the sender or the receiver of the mailbox has access to it. </a:t>
            </a:r>
          </a:p>
          <a:p>
            <a:pPr marL="285750" indent="-285750" algn="just">
              <a:buFont typeface="Courier New" panose="02070309020205020404" pitchFamily="49" charset="0"/>
              <a:buChar char="o"/>
            </a:pPr>
            <a:endParaRPr lang="en-US" sz="1400" dirty="0">
              <a:solidFill>
                <a:srgbClr val="000000"/>
              </a:solidFill>
              <a:latin typeface="Cambria"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99</a:t>
            </a:fld>
            <a:endParaRPr lang="en"/>
          </a:p>
        </p:txBody>
      </p:sp>
      <p:grpSp>
        <p:nvGrpSpPr>
          <p:cNvPr id="5" name="Group 4"/>
          <p:cNvGrpSpPr/>
          <p:nvPr/>
        </p:nvGrpSpPr>
        <p:grpSpPr>
          <a:xfrm>
            <a:off x="1295400" y="1295401"/>
            <a:ext cx="5489448" cy="1804416"/>
            <a:chOff x="977900" y="2513013"/>
            <a:chExt cx="6718300" cy="2135187"/>
          </a:xfrm>
        </p:grpSpPr>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2513013"/>
              <a:ext cx="6718300"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3105150"/>
              <a:ext cx="26416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819400"/>
              <a:ext cx="268763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32281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7285</Words>
  <Application>Microsoft Office PowerPoint</Application>
  <PresentationFormat>On-screen Show (16:9)</PresentationFormat>
  <Paragraphs>974</Paragraphs>
  <Slides>127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Open Sans</vt:lpstr>
      <vt:lpstr>Arial Unicode MS</vt:lpstr>
      <vt:lpstr>PT Sans Narrow</vt:lpstr>
      <vt:lpstr>Times</vt:lpstr>
      <vt:lpstr>Times New Roman</vt:lpstr>
      <vt:lpstr>Cambria</vt:lpstr>
      <vt:lpstr>Wingdings</vt:lpstr>
      <vt:lpstr>Arial</vt:lpstr>
      <vt:lpstr>Courier New</vt:lpstr>
      <vt:lpstr>Tropic</vt:lpstr>
      <vt:lpstr>18CSC302J- Computer  Networks</vt:lpstr>
      <vt:lpstr>Syllabus</vt:lpstr>
      <vt:lpstr>DNS(Domain Name System)</vt:lpstr>
      <vt:lpstr>Purpose of DNS</vt:lpstr>
      <vt:lpstr>Namespace</vt:lpstr>
      <vt:lpstr>Domain Name Space</vt:lpstr>
      <vt:lpstr>Fully Qualified Domain Names (FQDN) Partially Qualified Domain Names (PQDN)</vt:lpstr>
      <vt:lpstr>PowerPoint Presentation</vt:lpstr>
      <vt:lpstr>Domain Name Space </vt:lpstr>
      <vt:lpstr>Domain Name Space</vt:lpstr>
      <vt:lpstr>DNS in the Internet</vt:lpstr>
      <vt:lpstr>DNS in the Internet</vt:lpstr>
      <vt:lpstr>Resolution</vt:lpstr>
      <vt:lpstr>Resolution</vt:lpstr>
      <vt:lpstr>Resolution</vt:lpstr>
      <vt:lpstr>Resolution</vt:lpstr>
      <vt:lpstr>DNS Messages</vt:lpstr>
      <vt:lpstr>DNS Messages</vt:lpstr>
      <vt:lpstr>DNS Messages</vt:lpstr>
      <vt:lpstr>DNS Messages</vt:lpstr>
      <vt:lpstr>DNS Messages</vt:lpstr>
      <vt:lpstr>FTP</vt:lpstr>
      <vt:lpstr>FTP</vt:lpstr>
      <vt:lpstr>FTP – Data Connection</vt:lpstr>
      <vt:lpstr>FTP – Communication</vt:lpstr>
      <vt:lpstr>FTP – Communication</vt:lpstr>
      <vt:lpstr>FTP - Commands</vt:lpstr>
      <vt:lpstr>FTP- Commands</vt:lpstr>
      <vt:lpstr>FTP- Commands</vt:lpstr>
      <vt:lpstr>FTP- Commands</vt:lpstr>
      <vt:lpstr>FTP – Responses</vt:lpstr>
      <vt:lpstr>FTP – Responses</vt:lpstr>
      <vt:lpstr>FTP – File Transfer</vt:lpstr>
      <vt:lpstr>PowerPoint Presentation</vt:lpstr>
      <vt:lpstr>PowerPoint Presentation</vt:lpstr>
      <vt:lpstr>PowerPoint Presentation</vt:lpstr>
      <vt:lpstr>Anonymous FTP  Example - assume that some public data are available at internic.net.</vt:lpstr>
      <vt:lpstr>Security - FTP</vt:lpstr>
      <vt:lpstr>TFTP</vt:lpstr>
      <vt:lpstr>PowerPoint Presentation</vt:lpstr>
      <vt:lpstr>TFTP – Connection Establishment</vt:lpstr>
      <vt:lpstr>UDP port numbers used by TFTP</vt:lpstr>
      <vt:lpstr>TFTP - Example</vt:lpstr>
      <vt:lpstr>Application - Use of TFTP with DHCP</vt:lpstr>
      <vt:lpstr> REMOTE LOGGING</vt:lpstr>
      <vt:lpstr>TELNET </vt:lpstr>
      <vt:lpstr>Example of Telnet (Character mode) </vt:lpstr>
      <vt:lpstr>Common Features of Telnet </vt:lpstr>
      <vt:lpstr>Telnet Commands </vt:lpstr>
      <vt:lpstr>SSH – Secure Shell </vt:lpstr>
      <vt:lpstr>SSH – Secure Shell</vt:lpstr>
      <vt:lpstr>SSH Programs and Usages</vt:lpstr>
      <vt:lpstr>WWW Architecture</vt:lpstr>
      <vt:lpstr>WWW Architecture</vt:lpstr>
      <vt:lpstr>Hypertext and Hypermedia</vt:lpstr>
      <vt:lpstr>Web Client (Browser) </vt:lpstr>
      <vt:lpstr>Web Server</vt:lpstr>
      <vt:lpstr>Uniform Resource Locator (URL) </vt:lpstr>
      <vt:lpstr>Web Documents</vt:lpstr>
      <vt:lpstr>Static Documents</vt:lpstr>
      <vt:lpstr>Dynamic Documents</vt:lpstr>
      <vt:lpstr>Active Documents</vt:lpstr>
      <vt:lpstr>HTTP</vt:lpstr>
      <vt:lpstr>HTTP</vt:lpstr>
      <vt:lpstr>HTTP Transaction</vt:lpstr>
      <vt:lpstr>HTTP Transaction (Cont . . .)</vt:lpstr>
      <vt:lpstr>Conditional Request</vt:lpstr>
      <vt:lpstr>Persistence</vt:lpstr>
      <vt:lpstr>Cookies</vt:lpstr>
      <vt:lpstr>Web caching: Proxy server</vt:lpstr>
      <vt:lpstr>HTTP security</vt:lpstr>
      <vt:lpstr>DHCP</vt:lpstr>
      <vt:lpstr>Introduction</vt:lpstr>
      <vt:lpstr>DHCP (Definition)</vt:lpstr>
      <vt:lpstr>DHCP Operation</vt:lpstr>
      <vt:lpstr>Same Network</vt:lpstr>
      <vt:lpstr>Same network Operation</vt:lpstr>
      <vt:lpstr>Different network</vt:lpstr>
      <vt:lpstr>Different network Operation</vt:lpstr>
      <vt:lpstr>UDP ports</vt:lpstr>
      <vt:lpstr>UDP Ports</vt:lpstr>
      <vt:lpstr>UDP ports (Contd..)</vt:lpstr>
      <vt:lpstr>TFTP</vt:lpstr>
      <vt:lpstr>Error control</vt:lpstr>
      <vt:lpstr>Packet Format</vt:lpstr>
      <vt:lpstr>Packet Format (Contd..)</vt:lpstr>
      <vt:lpstr>Packet Format (Contd..)</vt:lpstr>
      <vt:lpstr>Packet Format (Contd..)</vt:lpstr>
      <vt:lpstr>CONFIGURATION</vt:lpstr>
      <vt:lpstr>Static address allocation </vt:lpstr>
      <vt:lpstr>Dynamic address allocation</vt:lpstr>
      <vt:lpstr>Transition states</vt:lpstr>
      <vt:lpstr>States</vt:lpstr>
      <vt:lpstr>States (Contd..)</vt:lpstr>
      <vt:lpstr>States (Contd..)</vt:lpstr>
      <vt:lpstr>E - Mail: SMTP, POP, IMAP, and MIME</vt:lpstr>
      <vt:lpstr>Discussion On</vt:lpstr>
      <vt:lpstr>Architecture</vt:lpstr>
      <vt:lpstr>First scenario </vt:lpstr>
      <vt:lpstr>First scenario(Contd..) </vt:lpstr>
      <vt:lpstr>Second scenario</vt:lpstr>
      <vt:lpstr>Second scenario (Contd..)</vt:lpstr>
      <vt:lpstr>Third scenario </vt:lpstr>
      <vt:lpstr>Third scenario (Contd..) </vt:lpstr>
      <vt:lpstr>Fourth scenario </vt:lpstr>
      <vt:lpstr>Fourth scenario (Contd..)</vt:lpstr>
      <vt:lpstr>Push vs Pull </vt:lpstr>
      <vt:lpstr>User Agent </vt:lpstr>
      <vt:lpstr>Message transfer agent</vt:lpstr>
      <vt:lpstr>SMTP range </vt:lpstr>
      <vt:lpstr>SMTP range (Contd..)</vt:lpstr>
      <vt:lpstr>Commands and responses</vt:lpstr>
      <vt:lpstr>Commands</vt:lpstr>
      <vt:lpstr>Responses </vt:lpstr>
      <vt:lpstr>Connection establishment</vt:lpstr>
      <vt:lpstr>Mail Transfer</vt:lpstr>
      <vt:lpstr>Mail transfer </vt:lpstr>
      <vt:lpstr>Connection termination </vt:lpstr>
      <vt:lpstr>Message access agent </vt:lpstr>
      <vt:lpstr>POP3 &amp; IMAP4</vt:lpstr>
      <vt:lpstr>POP3 &amp; IMAP4 (Contd..)</vt:lpstr>
      <vt:lpstr>MIME </vt:lpstr>
      <vt:lpstr>MIME header</vt:lpstr>
      <vt:lpstr>MIME header (Contd..)</vt:lpstr>
      <vt:lpstr>Data Type and Subtype in MIME </vt:lpstr>
      <vt:lpstr>Content Transfer Encoding </vt:lpstr>
      <vt:lpstr>References (finishing slides covering references for all the topics)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18CSC302J- Computer  Networks</dc:title>
  <dc:creator>Admin</dc:creator>
  <cp:lastModifiedBy>BALACHANDER T</cp:lastModifiedBy>
  <cp:revision>64</cp:revision>
  <dcterms:modified xsi:type="dcterms:W3CDTF">2022-09-28T03:33:41Z</dcterms:modified>
</cp:coreProperties>
</file>